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7556500" cy="106934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685800" y="2130425"/>
            <a:ext cx="7772400" cy="1470025"/>
          </a:xfrm>
          <a:prstGeom prst="rect">
            <a:avLst/>
          </a:prstGeom>
        </p:spPr>
        <p:txBody>
          <a:bodyPr/>
          <a:lstStyle/>
          <a:p>
            <a:pPr/>
            <a:r>
              <a:t>Title Text</a:t>
            </a:r>
          </a:p>
        </p:txBody>
      </p:sp>
      <p:sp>
        <p:nvSpPr>
          <p:cNvPr id="12" name="Body Level One…"/>
          <p:cNvSpPr txBox="1"/>
          <p:nvPr>
            <p:ph type="body" sz="quarter" idx="1"/>
          </p:nvPr>
        </p:nvSpPr>
        <p:spPr>
          <a:xfrm>
            <a:off x="1371600" y="3886200"/>
            <a:ext cx="6400800" cy="17526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xfrm>
            <a:off x="457200" y="274638"/>
            <a:ext cx="8229600" cy="1143001"/>
          </a:xfrm>
          <a:prstGeom prst="rect">
            <a:avLst/>
          </a:prstGeom>
        </p:spPr>
        <p:txBody>
          <a:bodyPr/>
          <a:lstStyle/>
          <a:p>
            <a:pPr/>
            <a:r>
              <a:t>Title Text</a:t>
            </a:r>
          </a:p>
        </p:txBody>
      </p:sp>
      <p:sp>
        <p:nvSpPr>
          <p:cNvPr id="21" name="Body Level One…"/>
          <p:cNvSpPr txBox="1"/>
          <p:nvPr>
            <p:ph type="body" idx="1"/>
          </p:nvPr>
        </p:nvSpPr>
        <p:spPr>
          <a:xfrm>
            <a:off x="457200" y="1600200"/>
            <a:ext cx="8229600" cy="4525963"/>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722312" y="4406900"/>
            <a:ext cx="7772401" cy="1362075"/>
          </a:xfrm>
          <a:prstGeom prst="rect">
            <a:avLst/>
          </a:prstGeom>
        </p:spPr>
        <p:txBody>
          <a:bodyPr anchor="t"/>
          <a:lstStyle>
            <a:lvl1pPr algn="l">
              <a:defRPr b="1" cap="all" sz="4000"/>
            </a:lvl1pPr>
          </a:lstStyle>
          <a:p>
            <a:pPr/>
            <a:r>
              <a:t>Title Text</a:t>
            </a:r>
          </a:p>
        </p:txBody>
      </p:sp>
      <p:sp>
        <p:nvSpPr>
          <p:cNvPr id="30" name="Body Level One…"/>
          <p:cNvSpPr txBox="1"/>
          <p:nvPr>
            <p:ph type="body" sz="quarter" idx="1"/>
          </p:nvPr>
        </p:nvSpPr>
        <p:spPr>
          <a:xfrm>
            <a:off x="722312" y="2906713"/>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xfrm>
            <a:off x="457200" y="274638"/>
            <a:ext cx="8229600" cy="1143001"/>
          </a:xfrm>
          <a:prstGeom prst="rect">
            <a:avLst/>
          </a:prstGeom>
        </p:spPr>
        <p:txBody>
          <a:bodyPr/>
          <a:lstStyle/>
          <a:p>
            <a:pPr/>
            <a:r>
              <a:t>Title Text</a:t>
            </a:r>
          </a:p>
        </p:txBody>
      </p:sp>
      <p:sp>
        <p:nvSpPr>
          <p:cNvPr id="39" name="Body Level One…"/>
          <p:cNvSpPr txBox="1"/>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457200" y="274638"/>
            <a:ext cx="8229600" cy="1143001"/>
          </a:xfrm>
          <a:prstGeom prst="rect">
            <a:avLst/>
          </a:prstGeom>
        </p:spPr>
        <p:txBody>
          <a:bodyPr/>
          <a:lstStyle/>
          <a:p>
            <a:pPr/>
            <a:r>
              <a:t>Title Text</a:t>
            </a:r>
          </a:p>
        </p:txBody>
      </p:sp>
      <p:sp>
        <p:nvSpPr>
          <p:cNvPr id="48" name="Body Level One…"/>
          <p:cNvSpPr txBox="1"/>
          <p:nvPr>
            <p:ph type="body" sz="quarter" idx="1"/>
          </p:nvPr>
        </p:nvSpPr>
        <p:spPr>
          <a:xfrm>
            <a:off x="457200" y="1535112"/>
            <a:ext cx="4040188" cy="639763"/>
          </a:xfrm>
          <a:prstGeom prst="rect">
            <a:avLst/>
          </a:prstGeom>
        </p:spPr>
        <p:txBody>
          <a:bodyPr anchor="b"/>
          <a:lstStyle>
            <a:lvl1pPr marL="0" indent="0">
              <a:spcBef>
                <a:spcPts val="500"/>
              </a:spcBef>
              <a:buSzTx/>
              <a:buFontTx/>
              <a:buNone/>
              <a:defRPr b="1" sz="2400"/>
            </a:lvl1pPr>
            <a:lvl2pPr marL="0" indent="457200">
              <a:spcBef>
                <a:spcPts val="500"/>
              </a:spcBef>
              <a:buSzTx/>
              <a:buFontTx/>
              <a:buNone/>
              <a:defRPr b="1" sz="2400"/>
            </a:lvl2pPr>
            <a:lvl3pPr marL="0" indent="914400">
              <a:spcBef>
                <a:spcPts val="500"/>
              </a:spcBef>
              <a:buSzTx/>
              <a:buFontTx/>
              <a:buNone/>
              <a:defRPr b="1" sz="2400"/>
            </a:lvl3pPr>
            <a:lvl4pPr marL="0" indent="1371600">
              <a:spcBef>
                <a:spcPts val="500"/>
              </a:spcBef>
              <a:buSzTx/>
              <a:buFontTx/>
              <a:buNone/>
              <a:defRPr b="1" sz="2400"/>
            </a:lvl4pPr>
            <a:lvl5pPr marL="0" indent="1828800">
              <a:spcBef>
                <a:spcPts val="500"/>
              </a:spcBef>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4645025" y="1535112"/>
            <a:ext cx="4041775" cy="639763"/>
          </a:xfrm>
          <a:prstGeom prst="rect">
            <a:avLst/>
          </a:prstGeom>
        </p:spPr>
        <p:txBody>
          <a:bodyPr anchor="b"/>
          <a:lstStyle/>
          <a:p>
            <a:pPr marL="0" indent="0">
              <a:spcBef>
                <a:spcPts val="500"/>
              </a:spcBef>
              <a:buSzTx/>
              <a:buFontTx/>
              <a:buNone/>
              <a:defRPr b="1" sz="2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xfrm>
            <a:off x="457200" y="274638"/>
            <a:ext cx="8229600" cy="1143001"/>
          </a:xfrm>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457200" y="273050"/>
            <a:ext cx="3008314" cy="1162050"/>
          </a:xfrm>
          <a:prstGeom prst="rect">
            <a:avLst/>
          </a:prstGeom>
        </p:spPr>
        <p:txBody>
          <a:bodyPr anchor="b"/>
          <a:lstStyle>
            <a:lvl1pPr algn="l">
              <a:defRPr b="1" sz="2000"/>
            </a:lvl1pPr>
          </a:lstStyle>
          <a:p>
            <a:pPr/>
            <a:r>
              <a:t>Title Text</a:t>
            </a:r>
          </a:p>
        </p:txBody>
      </p:sp>
      <p:sp>
        <p:nvSpPr>
          <p:cNvPr id="73" name="Body Level One…"/>
          <p:cNvSpPr txBox="1"/>
          <p:nvPr>
            <p:ph type="body" sz="half" idx="1"/>
          </p:nvPr>
        </p:nvSpPr>
        <p:spPr>
          <a:xfrm>
            <a:off x="3575050" y="273050"/>
            <a:ext cx="5111750" cy="5853113"/>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457199" y="1435100"/>
            <a:ext cx="3008315" cy="4691063"/>
          </a:xfrm>
          <a:prstGeom prst="rect">
            <a:avLst/>
          </a:prstGeom>
        </p:spPr>
        <p:txBody>
          <a:bodyPr/>
          <a:lstStyle/>
          <a:p>
            <a:pPr marL="0" indent="0">
              <a:spcBef>
                <a:spcPts val="300"/>
              </a:spcBef>
              <a:buSzTx/>
              <a:buFontTx/>
              <a:buNone/>
              <a:defRPr sz="14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1792288" y="4800600"/>
            <a:ext cx="5486401" cy="566738"/>
          </a:xfrm>
          <a:prstGeom prst="rect">
            <a:avLst/>
          </a:prstGeom>
        </p:spPr>
        <p:txBody>
          <a:bodyPr anchor="b"/>
          <a:lstStyle>
            <a:lvl1pPr algn="l">
              <a:defRPr b="1" sz="2000"/>
            </a:lvl1pPr>
          </a:lstStyle>
          <a:p>
            <a:pPr/>
            <a:r>
              <a:t>Title Text</a:t>
            </a:r>
          </a:p>
        </p:txBody>
      </p:sp>
      <p:sp>
        <p:nvSpPr>
          <p:cNvPr id="83" name="Picture Placeholder 2"/>
          <p:cNvSpPr/>
          <p:nvPr>
            <p:ph type="pic" sz="half" idx="21"/>
          </p:nvPr>
        </p:nvSpPr>
        <p:spPr>
          <a:xfrm>
            <a:off x="1792288" y="612775"/>
            <a:ext cx="5486401" cy="4114800"/>
          </a:xfrm>
          <a:prstGeom prst="rect">
            <a:avLst/>
          </a:prstGeom>
        </p:spPr>
        <p:txBody>
          <a:bodyPr lIns="91439" rIns="91439">
            <a:noAutofit/>
          </a:bodyPr>
          <a:lstStyle/>
          <a:p>
            <a:pPr/>
          </a:p>
        </p:txBody>
      </p:sp>
      <p:sp>
        <p:nvSpPr>
          <p:cNvPr id="84" name="Body Level One…"/>
          <p:cNvSpPr txBox="1"/>
          <p:nvPr>
            <p:ph type="body" sz="quarter"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377825" y="143568"/>
            <a:ext cx="6800850" cy="2351559"/>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377825" y="2495126"/>
            <a:ext cx="6800850" cy="8198274"/>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8428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1pPr>
      <a:lvl2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5pPr>
      <a:lvl6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2.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 name="Freeform 3"/>
          <p:cNvSpPr/>
          <p:nvPr/>
        </p:nvSpPr>
        <p:spPr>
          <a:xfrm>
            <a:off x="0" y="0"/>
            <a:ext cx="7560000" cy="10692001"/>
          </a:xfrm>
          <a:prstGeom prst="rect">
            <a:avLst/>
          </a:prstGeom>
          <a:blipFill>
            <a:blip r:embed="rId2"/>
            <a:stretch>
              <a:fillRect/>
            </a:stretch>
          </a:blipFill>
          <a:ln w="12700">
            <a:miter lim="400000"/>
          </a:ln>
        </p:spPr>
        <p:txBody>
          <a:bodyPr lIns="45719" rIns="45719"/>
          <a:lstStyle/>
          <a:p>
            <a:pPr/>
          </a:p>
        </p:txBody>
      </p:sp>
      <p:sp>
        <p:nvSpPr>
          <p:cNvPr id="95" name="TextBox 4"/>
          <p:cNvSpPr txBox="1"/>
          <p:nvPr/>
        </p:nvSpPr>
        <p:spPr>
          <a:xfrm>
            <a:off x="2623716" y="713004"/>
            <a:ext cx="2312567" cy="98944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8100"/>
              </a:lnSpc>
              <a:defRPr sz="5700">
                <a:solidFill>
                  <a:srgbClr val="FFFFFF"/>
                </a:solidFill>
                <a:latin typeface="Horizon"/>
                <a:ea typeface="Horizon"/>
                <a:cs typeface="Horizon"/>
                <a:sym typeface="Horizon"/>
              </a:defRPr>
            </a:lvl1pPr>
          </a:lstStyle>
          <a:p>
            <a:pPr/>
            <a:r>
              <a:t>VCA</a:t>
            </a:r>
          </a:p>
        </p:txBody>
      </p:sp>
      <p:sp>
        <p:nvSpPr>
          <p:cNvPr id="96" name="TextBox 5"/>
          <p:cNvSpPr txBox="1"/>
          <p:nvPr/>
        </p:nvSpPr>
        <p:spPr>
          <a:xfrm>
            <a:off x="1169554" y="1843470"/>
            <a:ext cx="5220892" cy="438845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7600"/>
              </a:lnSpc>
              <a:defRPr sz="12500">
                <a:solidFill>
                  <a:srgbClr val="FFFFFF"/>
                </a:solidFill>
                <a:latin typeface="Mistrully"/>
                <a:ea typeface="Mistrully"/>
                <a:cs typeface="Mistrully"/>
                <a:sym typeface="Mistrully"/>
              </a:defRPr>
            </a:lvl1pPr>
          </a:lstStyle>
          <a:p>
            <a:pPr/>
            <a:r>
              <a:t>Worksheet</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 name="Freeform 2"/>
          <p:cNvSpPr/>
          <p:nvPr/>
        </p:nvSpPr>
        <p:spPr>
          <a:xfrm>
            <a:off x="429248" y="2395957"/>
            <a:ext cx="1859196" cy="1859195"/>
          </a:xfrm>
          <a:prstGeom prst="rect">
            <a:avLst/>
          </a:prstGeom>
          <a:blipFill>
            <a:blip r:embed="rId2"/>
            <a:stretch>
              <a:fillRect/>
            </a:stretch>
          </a:blipFill>
          <a:ln w="12700">
            <a:miter lim="400000"/>
          </a:ln>
        </p:spPr>
        <p:txBody>
          <a:bodyPr lIns="45719" rIns="45719"/>
          <a:lstStyle/>
          <a:p>
            <a:pPr/>
          </a:p>
        </p:txBody>
      </p:sp>
      <p:sp>
        <p:nvSpPr>
          <p:cNvPr id="99" name="Freeform 3"/>
          <p:cNvSpPr/>
          <p:nvPr/>
        </p:nvSpPr>
        <p:spPr>
          <a:xfrm>
            <a:off x="450115" y="7225645"/>
            <a:ext cx="1893248" cy="1893248"/>
          </a:xfrm>
          <a:prstGeom prst="rect">
            <a:avLst/>
          </a:prstGeom>
          <a:blipFill>
            <a:blip r:embed="rId3"/>
            <a:stretch>
              <a:fillRect/>
            </a:stretch>
          </a:blipFill>
          <a:ln w="12700">
            <a:miter lim="400000"/>
          </a:ln>
        </p:spPr>
        <p:txBody>
          <a:bodyPr lIns="45719" rIns="45719"/>
          <a:lstStyle/>
          <a:p>
            <a:pPr/>
          </a:p>
        </p:txBody>
      </p:sp>
      <p:sp>
        <p:nvSpPr>
          <p:cNvPr id="100" name="Freeform 4"/>
          <p:cNvSpPr/>
          <p:nvPr/>
        </p:nvSpPr>
        <p:spPr>
          <a:xfrm>
            <a:off x="429248" y="4618313"/>
            <a:ext cx="1934981" cy="1934981"/>
          </a:xfrm>
          <a:prstGeom prst="rect">
            <a:avLst/>
          </a:prstGeom>
          <a:blipFill>
            <a:blip r:embed="rId4"/>
            <a:stretch>
              <a:fillRect/>
            </a:stretch>
          </a:blipFill>
          <a:ln w="12700">
            <a:miter lim="400000"/>
          </a:ln>
        </p:spPr>
        <p:txBody>
          <a:bodyPr lIns="45719" rIns="45719"/>
          <a:lstStyle/>
          <a:p>
            <a:pPr/>
          </a:p>
        </p:txBody>
      </p:sp>
      <p:sp>
        <p:nvSpPr>
          <p:cNvPr id="101" name="TextBox 5"/>
          <p:cNvSpPr txBox="1"/>
          <p:nvPr/>
        </p:nvSpPr>
        <p:spPr>
          <a:xfrm>
            <a:off x="2622639" y="2565993"/>
            <a:ext cx="4181361" cy="203885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just">
              <a:lnSpc>
                <a:spcPts val="2300"/>
              </a:lnSpc>
              <a:defRPr b="1" sz="1700">
                <a:latin typeface="Open Sans Bold"/>
                <a:ea typeface="Open Sans Bold"/>
                <a:cs typeface="Open Sans Bold"/>
                <a:sym typeface="Open Sans Bold"/>
              </a:defRPr>
            </a:pPr>
            <a:r>
              <a:t>Vision</a:t>
            </a:r>
            <a:r>
              <a:rPr b="0">
                <a:latin typeface="Open Sans"/>
                <a:ea typeface="Open Sans"/>
                <a:cs typeface="Open Sans"/>
                <a:sym typeface="Open Sans"/>
              </a:rPr>
              <a:t>: Ton cerveau ne peut pas croire ce qu’il ne voit pas. Cette méthode VCA te permet de voir avec clarté ce que tu ne pouvais pas voir avant. Elle te permet de voir l’avenir...</a:t>
            </a:r>
            <a:endParaRPr b="0">
              <a:latin typeface="Open Sans"/>
              <a:ea typeface="Open Sans"/>
              <a:cs typeface="Open Sans"/>
              <a:sym typeface="Open Sans"/>
            </a:endParaRPr>
          </a:p>
          <a:p>
            <a:pPr algn="just">
              <a:lnSpc>
                <a:spcPts val="2300"/>
              </a:lnSpc>
            </a:pPr>
            <a:endParaRPr>
              <a:latin typeface="Open Sans"/>
              <a:ea typeface="Open Sans"/>
              <a:cs typeface="Open Sans"/>
              <a:sym typeface="Open Sans"/>
            </a:endParaRPr>
          </a:p>
        </p:txBody>
      </p:sp>
      <p:sp>
        <p:nvSpPr>
          <p:cNvPr id="102" name="TextBox 6"/>
          <p:cNvSpPr txBox="1"/>
          <p:nvPr/>
        </p:nvSpPr>
        <p:spPr>
          <a:xfrm>
            <a:off x="2622639" y="4582776"/>
            <a:ext cx="4181361" cy="262305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just">
              <a:lnSpc>
                <a:spcPts val="2300"/>
              </a:lnSpc>
              <a:defRPr b="1" sz="1700">
                <a:latin typeface="Open Sans Bold"/>
                <a:ea typeface="Open Sans Bold"/>
                <a:cs typeface="Open Sans Bold"/>
                <a:sym typeface="Open Sans Bold"/>
              </a:defRPr>
            </a:pPr>
            <a:r>
              <a:t>Croyance</a:t>
            </a:r>
            <a:r>
              <a:rPr b="0">
                <a:latin typeface="Open Sans"/>
                <a:ea typeface="Open Sans"/>
                <a:cs typeface="Open Sans"/>
                <a:sym typeface="Open Sans"/>
              </a:rPr>
              <a:t>: Une fois que ton cerveau voit une image de la réalité (ou ce qu’i percoit être la réalité), alors il peut commencer à y croire. Nous allons planter la graine dans notre cerveau avec le pouvoir de la répétition et l’écriture d’affirmation quotidiennes</a:t>
            </a:r>
            <a:endParaRPr b="0">
              <a:latin typeface="Open Sans"/>
              <a:ea typeface="Open Sans"/>
              <a:cs typeface="Open Sans"/>
              <a:sym typeface="Open Sans"/>
            </a:endParaRPr>
          </a:p>
          <a:p>
            <a:pPr algn="just">
              <a:lnSpc>
                <a:spcPts val="2300"/>
              </a:lnSpc>
            </a:pPr>
            <a:endParaRPr>
              <a:latin typeface="Open Sans"/>
              <a:ea typeface="Open Sans"/>
              <a:cs typeface="Open Sans"/>
              <a:sym typeface="Open Sans"/>
            </a:endParaRPr>
          </a:p>
        </p:txBody>
      </p:sp>
      <p:sp>
        <p:nvSpPr>
          <p:cNvPr id="103" name="TextBox 7"/>
          <p:cNvSpPr txBox="1"/>
          <p:nvPr/>
        </p:nvSpPr>
        <p:spPr>
          <a:xfrm>
            <a:off x="2622639" y="7311370"/>
            <a:ext cx="4181361" cy="203885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just">
              <a:lnSpc>
                <a:spcPts val="2300"/>
              </a:lnSpc>
              <a:defRPr b="1" sz="1700">
                <a:latin typeface="Open Sans Bold"/>
                <a:ea typeface="Open Sans Bold"/>
                <a:cs typeface="Open Sans Bold"/>
                <a:sym typeface="Open Sans Bold"/>
              </a:defRPr>
            </a:pPr>
            <a:r>
              <a:t>Action</a:t>
            </a:r>
            <a:r>
              <a:rPr b="0">
                <a:latin typeface="Open Sans"/>
                <a:ea typeface="Open Sans"/>
                <a:cs typeface="Open Sans"/>
                <a:sym typeface="Open Sans"/>
              </a:rPr>
              <a:t>: Grâce à cette méthode VCA, tu comprends enfin les pilliers du succès comme peu les comprennent. Maintenant tu re-vis simplement tout ce que tu as déjà visualisé et re-affirmé !</a:t>
            </a:r>
            <a:endParaRPr b="0">
              <a:latin typeface="Open Sans"/>
              <a:ea typeface="Open Sans"/>
              <a:cs typeface="Open Sans"/>
              <a:sym typeface="Open Sans"/>
            </a:endParaRPr>
          </a:p>
          <a:p>
            <a:pPr algn="just">
              <a:lnSpc>
                <a:spcPts val="2300"/>
              </a:lnSpc>
            </a:pPr>
            <a:endParaRPr>
              <a:latin typeface="Open Sans"/>
              <a:ea typeface="Open Sans"/>
              <a:cs typeface="Open Sans"/>
              <a:sym typeface="Open Sans"/>
            </a:endParaRPr>
          </a:p>
        </p:txBody>
      </p:sp>
      <p:sp>
        <p:nvSpPr>
          <p:cNvPr id="104" name="TextBox 8"/>
          <p:cNvSpPr txBox="1"/>
          <p:nvPr/>
        </p:nvSpPr>
        <p:spPr>
          <a:xfrm>
            <a:off x="2152558" y="679799"/>
            <a:ext cx="3203303" cy="68579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5600"/>
              </a:lnSpc>
              <a:defRPr b="1" sz="4000">
                <a:latin typeface="Montserrat Bold"/>
                <a:ea typeface="Montserrat Bold"/>
                <a:cs typeface="Montserrat Bold"/>
                <a:sym typeface="Montserrat Bold"/>
              </a:defRPr>
            </a:lvl1pPr>
          </a:lstStyle>
          <a:p>
            <a:pPr/>
            <a:r>
              <a:t>La méthode</a:t>
            </a:r>
          </a:p>
        </p:txBody>
      </p:sp>
      <p:sp>
        <p:nvSpPr>
          <p:cNvPr id="105" name="TextBox 9"/>
          <p:cNvSpPr txBox="1"/>
          <p:nvPr/>
        </p:nvSpPr>
        <p:spPr>
          <a:xfrm>
            <a:off x="429248" y="1454499"/>
            <a:ext cx="6652846" cy="69469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ctr">
              <a:lnSpc>
                <a:spcPts val="1600"/>
              </a:lnSpc>
              <a:defRPr sz="1200">
                <a:latin typeface="Open Sans"/>
                <a:ea typeface="Open Sans"/>
                <a:cs typeface="Open Sans"/>
                <a:sym typeface="Open Sans"/>
              </a:defRPr>
            </a:pPr>
            <a:r>
              <a:t>(Note : Cet exercice dure 20 minutes et doit être effectué en premier le matin au lever)</a:t>
            </a:r>
          </a:p>
          <a:p>
            <a:pPr algn="ctr">
              <a:lnSpc>
                <a:spcPts val="1900"/>
              </a:lnSpc>
            </a:pP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 name="TextBox 2"/>
          <p:cNvSpPr txBox="1"/>
          <p:nvPr/>
        </p:nvSpPr>
        <p:spPr>
          <a:xfrm>
            <a:off x="2152558" y="679799"/>
            <a:ext cx="3203303" cy="68579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5600"/>
              </a:lnSpc>
              <a:defRPr b="1" sz="4000">
                <a:latin typeface="Montserrat Bold"/>
                <a:ea typeface="Montserrat Bold"/>
                <a:cs typeface="Montserrat Bold"/>
                <a:sym typeface="Montserrat Bold"/>
              </a:defRPr>
            </a:lvl1pPr>
          </a:lstStyle>
          <a:p>
            <a:pPr/>
            <a:r>
              <a:t>La méthode</a:t>
            </a:r>
          </a:p>
        </p:txBody>
      </p:sp>
      <p:sp>
        <p:nvSpPr>
          <p:cNvPr id="108" name="TextBox 3"/>
          <p:cNvSpPr txBox="1"/>
          <p:nvPr/>
        </p:nvSpPr>
        <p:spPr>
          <a:xfrm>
            <a:off x="2622639" y="2565993"/>
            <a:ext cx="4181361" cy="203885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just">
              <a:lnSpc>
                <a:spcPts val="2300"/>
              </a:lnSpc>
              <a:defRPr b="1" sz="1700">
                <a:latin typeface="Open Sans Bold"/>
                <a:ea typeface="Open Sans Bold"/>
                <a:cs typeface="Open Sans Bold"/>
                <a:sym typeface="Open Sans Bold"/>
              </a:defRPr>
            </a:pPr>
            <a:r>
              <a:t>Vision</a:t>
            </a:r>
            <a:r>
              <a:rPr b="0">
                <a:latin typeface="Open Sans"/>
                <a:ea typeface="Open Sans"/>
                <a:cs typeface="Open Sans"/>
                <a:sym typeface="Open Sans"/>
              </a:rPr>
              <a:t>: Ton cerveau ne peut pas croire ce qu’il ne voit pas. Cette méthode VCA te permet de voir avec clarté ce que tu ne pouvais pas voir avant. Elle te permet de voir l’avenir...</a:t>
            </a:r>
            <a:endParaRPr b="0">
              <a:latin typeface="Open Sans"/>
              <a:ea typeface="Open Sans"/>
              <a:cs typeface="Open Sans"/>
              <a:sym typeface="Open Sans"/>
            </a:endParaRPr>
          </a:p>
          <a:p>
            <a:pPr algn="just">
              <a:lnSpc>
                <a:spcPts val="2300"/>
              </a:lnSpc>
            </a:pPr>
            <a:endParaRPr>
              <a:latin typeface="Open Sans"/>
              <a:ea typeface="Open Sans"/>
              <a:cs typeface="Open Sans"/>
              <a:sym typeface="Open Sans"/>
            </a:endParaRPr>
          </a:p>
        </p:txBody>
      </p:sp>
      <p:sp>
        <p:nvSpPr>
          <p:cNvPr id="109" name="TextBox 4"/>
          <p:cNvSpPr txBox="1"/>
          <p:nvPr/>
        </p:nvSpPr>
        <p:spPr>
          <a:xfrm>
            <a:off x="429248" y="5394943"/>
            <a:ext cx="6652846" cy="48818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4000"/>
              </a:lnSpc>
              <a:defRPr sz="2800">
                <a:latin typeface="Open Sans"/>
                <a:ea typeface="Open Sans"/>
                <a:cs typeface="Open Sans"/>
                <a:sym typeface="Open Sans"/>
              </a:defRPr>
            </a:lvl1pPr>
          </a:lstStyle>
          <a:p>
            <a:pPr/>
            <a:r>
              <a:t>Etape 1 : Vision</a:t>
            </a:r>
          </a:p>
        </p:txBody>
      </p:sp>
      <p:sp>
        <p:nvSpPr>
          <p:cNvPr id="110" name="TextBox 5"/>
          <p:cNvSpPr txBox="1"/>
          <p:nvPr/>
        </p:nvSpPr>
        <p:spPr>
          <a:xfrm>
            <a:off x="755999" y="6113348"/>
            <a:ext cx="6048002" cy="407035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just">
              <a:lnSpc>
                <a:spcPts val="1900"/>
              </a:lnSpc>
              <a:defRPr sz="1400">
                <a:latin typeface="Open Sans"/>
                <a:ea typeface="Open Sans"/>
                <a:cs typeface="Open Sans"/>
                <a:sym typeface="Open Sans"/>
              </a:defRPr>
            </a:pPr>
            <a:r>
              <a:t>Imprime ce worksheet VCA en entier.</a:t>
            </a:r>
          </a:p>
          <a:p>
            <a:pPr algn="just">
              <a:lnSpc>
                <a:spcPts val="1900"/>
              </a:lnSpc>
            </a:pPr>
          </a:p>
          <a:p>
            <a:pPr lvl="1" marL="302264" indent="-151132" algn="just">
              <a:lnSpc>
                <a:spcPts val="1900"/>
              </a:lnSpc>
              <a:buSzPct val="100000"/>
              <a:buFont typeface="Arial"/>
              <a:buChar char="•"/>
              <a:defRPr sz="1400">
                <a:latin typeface="Open Sans"/>
                <a:ea typeface="Open Sans"/>
                <a:cs typeface="Open Sans"/>
                <a:sym typeface="Open Sans"/>
              </a:defRPr>
            </a:pPr>
            <a:r>
              <a:t>Quand tu te réveilles, étudie cette feuille et regarde la vision de ta vie. Regarde ce que le futur te réserve. Ta vision de vie devrait te donner du courage. Tu peux emprunter le courage de tes idoles et  des gens qui t’inspirent. Sache qu’eux aussi sont passés par ce que tu vis en ce moment. Ils ont réussi à le surmonter.</a:t>
            </a:r>
          </a:p>
          <a:p>
            <a:pPr algn="just">
              <a:lnSpc>
                <a:spcPts val="1900"/>
              </a:lnSpc>
            </a:pPr>
          </a:p>
          <a:p>
            <a:pPr lvl="1" marL="302264" indent="-151132" algn="just">
              <a:lnSpc>
                <a:spcPts val="1900"/>
              </a:lnSpc>
              <a:buSzPct val="100000"/>
              <a:buFont typeface="Arial"/>
              <a:buChar char="•"/>
              <a:defRPr sz="1400">
                <a:latin typeface="Open Sans"/>
                <a:ea typeface="Open Sans"/>
                <a:cs typeface="Open Sans"/>
                <a:sym typeface="Open Sans"/>
              </a:defRPr>
            </a:pPr>
            <a:r>
              <a:t>Avant d’aller te coucher, je veux que tu fermes les yeux pendant 10 minutes et que tu visualises tes objectifs pour cette année. Ensuite, je veux que tu visualises les tâches que tu devras accomplir pour les atteindre. Que ce soit des webinaires, gérer des campagnes clients, manager une équipe, etc. Les gens visualisent le succès mais ne visualisent pas les étapes pour y arriver. Je veux que tu te repasses en boucle ces tâches répétitives, en train de les réussir encore et encore. C’est extrêmement puissant.</a:t>
            </a:r>
          </a:p>
        </p:txBody>
      </p:sp>
      <p:sp>
        <p:nvSpPr>
          <p:cNvPr id="111" name="Freeform 6"/>
          <p:cNvSpPr/>
          <p:nvPr/>
        </p:nvSpPr>
        <p:spPr>
          <a:xfrm>
            <a:off x="450114" y="2412146"/>
            <a:ext cx="1859196" cy="1859196"/>
          </a:xfrm>
          <a:prstGeom prst="rect">
            <a:avLst/>
          </a:prstGeom>
          <a:blipFill>
            <a:blip r:embed="rId2"/>
            <a:stretch>
              <a:fillRect/>
            </a:stretch>
          </a:blipFill>
          <a:ln w="12700">
            <a:miter lim="400000"/>
          </a:ln>
        </p:spPr>
        <p:txBody>
          <a:bodyPr lIns="45719" rIns="45719"/>
          <a:lstStyle/>
          <a:p>
            <a:pPr/>
          </a:p>
        </p:txBody>
      </p:sp>
      <p:sp>
        <p:nvSpPr>
          <p:cNvPr id="112" name="AutoShape 7"/>
          <p:cNvSpPr/>
          <p:nvPr/>
        </p:nvSpPr>
        <p:spPr>
          <a:xfrm>
            <a:off x="711617" y="5036473"/>
            <a:ext cx="6136766" cy="1"/>
          </a:xfrm>
          <a:prstGeom prst="line">
            <a:avLst/>
          </a:prstGeom>
          <a:ln w="38100">
            <a:solidFill>
              <a:srgbClr val="000000"/>
            </a:solidFill>
          </a:ln>
        </p:spPr>
        <p:txBody>
          <a:bodyPr lIns="45719" rIns="45719"/>
          <a:lstStyle/>
          <a:p>
            <a:pP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 name="Freeform 3"/>
          <p:cNvSpPr/>
          <p:nvPr/>
        </p:nvSpPr>
        <p:spPr>
          <a:xfrm>
            <a:off x="259773" y="2205166"/>
            <a:ext cx="2248699" cy="1414345"/>
          </a:xfrm>
          <a:prstGeom prst="rect">
            <a:avLst/>
          </a:prstGeom>
          <a:blipFill>
            <a:blip r:embed="rId2"/>
            <a:stretch>
              <a:fillRect/>
            </a:stretch>
          </a:blipFill>
          <a:ln w="12700">
            <a:miter lim="400000"/>
          </a:ln>
        </p:spPr>
        <p:txBody>
          <a:bodyPr lIns="45719" rIns="45719"/>
          <a:lstStyle/>
          <a:p>
            <a:pPr/>
          </a:p>
        </p:txBody>
      </p:sp>
      <p:sp>
        <p:nvSpPr>
          <p:cNvPr id="115" name="TextBox 4"/>
          <p:cNvSpPr txBox="1"/>
          <p:nvPr/>
        </p:nvSpPr>
        <p:spPr>
          <a:xfrm>
            <a:off x="2096125" y="240023"/>
            <a:ext cx="3319091" cy="68579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5600"/>
              </a:lnSpc>
              <a:defRPr b="1" sz="4000">
                <a:latin typeface="Montserrat Bold"/>
                <a:ea typeface="Montserrat Bold"/>
                <a:cs typeface="Montserrat Bold"/>
                <a:sym typeface="Montserrat Bold"/>
              </a:defRPr>
            </a:lvl1pPr>
          </a:lstStyle>
          <a:p>
            <a:pPr/>
            <a:r>
              <a:t>Mon histoire</a:t>
            </a:r>
          </a:p>
        </p:txBody>
      </p:sp>
      <p:sp>
        <p:nvSpPr>
          <p:cNvPr id="116" name="TextBox 5"/>
          <p:cNvSpPr txBox="1"/>
          <p:nvPr/>
        </p:nvSpPr>
        <p:spPr>
          <a:xfrm>
            <a:off x="430709" y="1005198"/>
            <a:ext cx="6652846" cy="116713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just">
              <a:lnSpc>
                <a:spcPts val="2300"/>
              </a:lnSpc>
              <a:defRPr sz="1700">
                <a:latin typeface="Open Sans"/>
                <a:ea typeface="Open Sans"/>
                <a:cs typeface="Open Sans"/>
                <a:sym typeface="Open Sans"/>
              </a:defRPr>
            </a:pPr>
            <a:r>
              <a:t>Raconte ici ton histoire, ce qui te tient à coeur de réaliser pendant ta vie ... Parle de toi au présent et rêve grand</a:t>
            </a:r>
          </a:p>
          <a:p>
            <a:pPr algn="ctr">
              <a:lnSpc>
                <a:spcPts val="2300"/>
              </a:lnSpc>
            </a:pPr>
          </a:p>
        </p:txBody>
      </p:sp>
      <p:sp>
        <p:nvSpPr>
          <p:cNvPr id="117" name="Freeform 7"/>
          <p:cNvSpPr/>
          <p:nvPr/>
        </p:nvSpPr>
        <p:spPr>
          <a:xfrm>
            <a:off x="2631808" y="2205166"/>
            <a:ext cx="2248698" cy="1414345"/>
          </a:xfrm>
          <a:prstGeom prst="rect">
            <a:avLst/>
          </a:prstGeom>
          <a:blipFill>
            <a:blip r:embed="rId2"/>
            <a:stretch>
              <a:fillRect/>
            </a:stretch>
          </a:blipFill>
          <a:ln w="12700">
            <a:miter lim="400000"/>
          </a:ln>
        </p:spPr>
        <p:txBody>
          <a:bodyPr lIns="45719" rIns="45719"/>
          <a:lstStyle/>
          <a:p>
            <a:pPr/>
          </a:p>
        </p:txBody>
      </p:sp>
      <p:sp>
        <p:nvSpPr>
          <p:cNvPr id="118" name="Freeform 9"/>
          <p:cNvSpPr/>
          <p:nvPr/>
        </p:nvSpPr>
        <p:spPr>
          <a:xfrm>
            <a:off x="5004330" y="2205166"/>
            <a:ext cx="2248699" cy="1414345"/>
          </a:xfrm>
          <a:prstGeom prst="rect">
            <a:avLst/>
          </a:prstGeom>
          <a:blipFill>
            <a:blip r:embed="rId2"/>
            <a:stretch>
              <a:fillRect/>
            </a:stretch>
          </a:blipFill>
          <a:ln w="12700">
            <a:miter lim="400000"/>
          </a:ln>
        </p:spPr>
        <p:txBody>
          <a:bodyPr lIns="45719" rIns="45719"/>
          <a:lstStyle/>
          <a:p>
            <a:pPr/>
          </a:p>
        </p:txBody>
      </p:sp>
      <p:sp>
        <p:nvSpPr>
          <p:cNvPr id="119" name="TextBox 10"/>
          <p:cNvSpPr txBox="1"/>
          <p:nvPr/>
        </p:nvSpPr>
        <p:spPr>
          <a:xfrm>
            <a:off x="259773" y="3717304"/>
            <a:ext cx="2248699"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20" name="TextBox 11"/>
          <p:cNvSpPr txBox="1"/>
          <p:nvPr/>
        </p:nvSpPr>
        <p:spPr>
          <a:xfrm>
            <a:off x="2654921" y="3717304"/>
            <a:ext cx="2248698"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21" name="TextBox 12"/>
          <p:cNvSpPr txBox="1"/>
          <p:nvPr/>
        </p:nvSpPr>
        <p:spPr>
          <a:xfrm>
            <a:off x="5004330" y="3717304"/>
            <a:ext cx="2248699"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22" name="Freeform 14"/>
          <p:cNvSpPr/>
          <p:nvPr/>
        </p:nvSpPr>
        <p:spPr>
          <a:xfrm>
            <a:off x="259530" y="4298963"/>
            <a:ext cx="2248699" cy="1414345"/>
          </a:xfrm>
          <a:prstGeom prst="rect">
            <a:avLst/>
          </a:prstGeom>
          <a:blipFill>
            <a:blip r:embed="rId2"/>
            <a:stretch>
              <a:fillRect/>
            </a:stretch>
          </a:blipFill>
          <a:ln w="12700">
            <a:miter lim="400000"/>
          </a:ln>
        </p:spPr>
        <p:txBody>
          <a:bodyPr lIns="45719" rIns="45719"/>
          <a:lstStyle/>
          <a:p>
            <a:pPr/>
          </a:p>
        </p:txBody>
      </p:sp>
      <p:sp>
        <p:nvSpPr>
          <p:cNvPr id="123" name="Freeform 16"/>
          <p:cNvSpPr/>
          <p:nvPr/>
        </p:nvSpPr>
        <p:spPr>
          <a:xfrm>
            <a:off x="2631565" y="4298963"/>
            <a:ext cx="2248698" cy="1414345"/>
          </a:xfrm>
          <a:prstGeom prst="rect">
            <a:avLst/>
          </a:prstGeom>
          <a:blipFill>
            <a:blip r:embed="rId2"/>
            <a:stretch>
              <a:fillRect/>
            </a:stretch>
          </a:blipFill>
          <a:ln w="12700">
            <a:miter lim="400000"/>
          </a:ln>
        </p:spPr>
        <p:txBody>
          <a:bodyPr lIns="45719" rIns="45719"/>
          <a:lstStyle/>
          <a:p>
            <a:pPr/>
          </a:p>
        </p:txBody>
      </p:sp>
      <p:sp>
        <p:nvSpPr>
          <p:cNvPr id="124" name="Freeform 18"/>
          <p:cNvSpPr/>
          <p:nvPr/>
        </p:nvSpPr>
        <p:spPr>
          <a:xfrm>
            <a:off x="5004087" y="4298963"/>
            <a:ext cx="2248699" cy="1414345"/>
          </a:xfrm>
          <a:prstGeom prst="rect">
            <a:avLst/>
          </a:prstGeom>
          <a:blipFill>
            <a:blip r:embed="rId2"/>
            <a:stretch>
              <a:fillRect/>
            </a:stretch>
          </a:blipFill>
          <a:ln w="12700">
            <a:miter lim="400000"/>
          </a:ln>
        </p:spPr>
        <p:txBody>
          <a:bodyPr lIns="45719" rIns="45719"/>
          <a:lstStyle/>
          <a:p>
            <a:pPr/>
          </a:p>
        </p:txBody>
      </p:sp>
      <p:sp>
        <p:nvSpPr>
          <p:cNvPr id="125" name="TextBox 19"/>
          <p:cNvSpPr txBox="1"/>
          <p:nvPr/>
        </p:nvSpPr>
        <p:spPr>
          <a:xfrm>
            <a:off x="259530" y="5811101"/>
            <a:ext cx="2248699"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26" name="TextBox 20"/>
          <p:cNvSpPr txBox="1"/>
          <p:nvPr/>
        </p:nvSpPr>
        <p:spPr>
          <a:xfrm>
            <a:off x="2654676" y="5811101"/>
            <a:ext cx="2248698"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27" name="TextBox 21"/>
          <p:cNvSpPr txBox="1"/>
          <p:nvPr/>
        </p:nvSpPr>
        <p:spPr>
          <a:xfrm>
            <a:off x="5004087" y="5811101"/>
            <a:ext cx="2248699"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28" name="Freeform 23"/>
          <p:cNvSpPr/>
          <p:nvPr/>
        </p:nvSpPr>
        <p:spPr>
          <a:xfrm>
            <a:off x="259286" y="6392760"/>
            <a:ext cx="2248699" cy="1414345"/>
          </a:xfrm>
          <a:prstGeom prst="rect">
            <a:avLst/>
          </a:prstGeom>
          <a:blipFill>
            <a:blip r:embed="rId2"/>
            <a:stretch>
              <a:fillRect/>
            </a:stretch>
          </a:blipFill>
          <a:ln w="12700">
            <a:miter lim="400000"/>
          </a:ln>
        </p:spPr>
        <p:txBody>
          <a:bodyPr lIns="45719" rIns="45719"/>
          <a:lstStyle/>
          <a:p>
            <a:pPr/>
          </a:p>
        </p:txBody>
      </p:sp>
      <p:sp>
        <p:nvSpPr>
          <p:cNvPr id="129" name="Freeform 25"/>
          <p:cNvSpPr/>
          <p:nvPr/>
        </p:nvSpPr>
        <p:spPr>
          <a:xfrm>
            <a:off x="2631321" y="6392760"/>
            <a:ext cx="2248698" cy="1414345"/>
          </a:xfrm>
          <a:prstGeom prst="rect">
            <a:avLst/>
          </a:prstGeom>
          <a:blipFill>
            <a:blip r:embed="rId2"/>
            <a:stretch>
              <a:fillRect/>
            </a:stretch>
          </a:blipFill>
          <a:ln w="12700">
            <a:miter lim="400000"/>
          </a:ln>
        </p:spPr>
        <p:txBody>
          <a:bodyPr lIns="45719" rIns="45719"/>
          <a:lstStyle/>
          <a:p>
            <a:pPr/>
          </a:p>
        </p:txBody>
      </p:sp>
      <p:sp>
        <p:nvSpPr>
          <p:cNvPr id="130" name="Freeform 27"/>
          <p:cNvSpPr/>
          <p:nvPr/>
        </p:nvSpPr>
        <p:spPr>
          <a:xfrm>
            <a:off x="5003844" y="6392760"/>
            <a:ext cx="2248698" cy="1414345"/>
          </a:xfrm>
          <a:prstGeom prst="rect">
            <a:avLst/>
          </a:prstGeom>
          <a:blipFill>
            <a:blip r:embed="rId2"/>
            <a:stretch>
              <a:fillRect/>
            </a:stretch>
          </a:blipFill>
          <a:ln w="12700">
            <a:miter lim="400000"/>
          </a:ln>
        </p:spPr>
        <p:txBody>
          <a:bodyPr lIns="45719" rIns="45719"/>
          <a:lstStyle/>
          <a:p>
            <a:pPr/>
          </a:p>
        </p:txBody>
      </p:sp>
      <p:sp>
        <p:nvSpPr>
          <p:cNvPr id="131" name="TextBox 28"/>
          <p:cNvSpPr txBox="1"/>
          <p:nvPr/>
        </p:nvSpPr>
        <p:spPr>
          <a:xfrm>
            <a:off x="259286" y="7904898"/>
            <a:ext cx="2248699"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32" name="TextBox 29"/>
          <p:cNvSpPr txBox="1"/>
          <p:nvPr/>
        </p:nvSpPr>
        <p:spPr>
          <a:xfrm>
            <a:off x="2654433" y="7904898"/>
            <a:ext cx="2248698"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33" name="TextBox 30"/>
          <p:cNvSpPr txBox="1"/>
          <p:nvPr/>
        </p:nvSpPr>
        <p:spPr>
          <a:xfrm>
            <a:off x="5003844" y="7904898"/>
            <a:ext cx="2248698"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34" name="Freeform 32"/>
          <p:cNvSpPr/>
          <p:nvPr/>
        </p:nvSpPr>
        <p:spPr>
          <a:xfrm>
            <a:off x="259286" y="8391308"/>
            <a:ext cx="2248699" cy="1414345"/>
          </a:xfrm>
          <a:prstGeom prst="rect">
            <a:avLst/>
          </a:prstGeom>
          <a:blipFill>
            <a:blip r:embed="rId2"/>
            <a:stretch>
              <a:fillRect/>
            </a:stretch>
          </a:blipFill>
          <a:ln w="12700">
            <a:miter lim="400000"/>
          </a:ln>
        </p:spPr>
        <p:txBody>
          <a:bodyPr lIns="45719" rIns="45719"/>
          <a:lstStyle/>
          <a:p>
            <a:pPr/>
          </a:p>
        </p:txBody>
      </p:sp>
      <p:sp>
        <p:nvSpPr>
          <p:cNvPr id="135" name="Freeform 34"/>
          <p:cNvSpPr/>
          <p:nvPr/>
        </p:nvSpPr>
        <p:spPr>
          <a:xfrm>
            <a:off x="2631321" y="8391308"/>
            <a:ext cx="2248698" cy="1414345"/>
          </a:xfrm>
          <a:prstGeom prst="rect">
            <a:avLst/>
          </a:prstGeom>
          <a:blipFill>
            <a:blip r:embed="rId2"/>
            <a:stretch>
              <a:fillRect/>
            </a:stretch>
          </a:blipFill>
          <a:ln w="12700">
            <a:miter lim="400000"/>
          </a:ln>
        </p:spPr>
        <p:txBody>
          <a:bodyPr lIns="45719" rIns="45719"/>
          <a:lstStyle/>
          <a:p>
            <a:pPr/>
          </a:p>
        </p:txBody>
      </p:sp>
      <p:sp>
        <p:nvSpPr>
          <p:cNvPr id="136" name="Freeform 36"/>
          <p:cNvSpPr/>
          <p:nvPr/>
        </p:nvSpPr>
        <p:spPr>
          <a:xfrm>
            <a:off x="5003844" y="8391308"/>
            <a:ext cx="2248698" cy="1414345"/>
          </a:xfrm>
          <a:prstGeom prst="rect">
            <a:avLst/>
          </a:prstGeom>
          <a:blipFill>
            <a:blip r:embed="rId2"/>
            <a:stretch>
              <a:fillRect/>
            </a:stretch>
          </a:blipFill>
          <a:ln w="12700">
            <a:miter lim="400000"/>
          </a:ln>
        </p:spPr>
        <p:txBody>
          <a:bodyPr lIns="45719" rIns="45719"/>
          <a:lstStyle/>
          <a:p>
            <a:pPr/>
          </a:p>
        </p:txBody>
      </p:sp>
      <p:sp>
        <p:nvSpPr>
          <p:cNvPr id="137" name="TextBox 37"/>
          <p:cNvSpPr txBox="1"/>
          <p:nvPr/>
        </p:nvSpPr>
        <p:spPr>
          <a:xfrm>
            <a:off x="259286" y="9903445"/>
            <a:ext cx="2248699"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38" name="TextBox 38"/>
          <p:cNvSpPr txBox="1"/>
          <p:nvPr/>
        </p:nvSpPr>
        <p:spPr>
          <a:xfrm>
            <a:off x="2654433" y="9903445"/>
            <a:ext cx="2248698"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39" name="TextBox 39"/>
          <p:cNvSpPr txBox="1"/>
          <p:nvPr/>
        </p:nvSpPr>
        <p:spPr>
          <a:xfrm>
            <a:off x="5003844" y="9903445"/>
            <a:ext cx="2248698"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 name="Freeform 3"/>
          <p:cNvSpPr/>
          <p:nvPr/>
        </p:nvSpPr>
        <p:spPr>
          <a:xfrm>
            <a:off x="259773" y="2205166"/>
            <a:ext cx="2248699" cy="1414345"/>
          </a:xfrm>
          <a:prstGeom prst="rect">
            <a:avLst/>
          </a:prstGeom>
          <a:blipFill>
            <a:blip r:embed="rId2"/>
            <a:stretch>
              <a:fillRect/>
            </a:stretch>
          </a:blipFill>
          <a:ln w="12700">
            <a:miter lim="400000"/>
          </a:ln>
        </p:spPr>
        <p:txBody>
          <a:bodyPr lIns="45719" rIns="45719"/>
          <a:lstStyle/>
          <a:p>
            <a:pPr/>
          </a:p>
        </p:txBody>
      </p:sp>
      <p:sp>
        <p:nvSpPr>
          <p:cNvPr id="142" name="Freeform 5"/>
          <p:cNvSpPr/>
          <p:nvPr/>
        </p:nvSpPr>
        <p:spPr>
          <a:xfrm>
            <a:off x="2631808" y="2205166"/>
            <a:ext cx="2248698" cy="1414345"/>
          </a:xfrm>
          <a:prstGeom prst="rect">
            <a:avLst/>
          </a:prstGeom>
          <a:blipFill>
            <a:blip r:embed="rId2"/>
            <a:stretch>
              <a:fillRect/>
            </a:stretch>
          </a:blipFill>
          <a:ln w="12700">
            <a:miter lim="400000"/>
          </a:ln>
        </p:spPr>
        <p:txBody>
          <a:bodyPr lIns="45719" rIns="45719"/>
          <a:lstStyle/>
          <a:p>
            <a:pPr/>
          </a:p>
        </p:txBody>
      </p:sp>
      <p:sp>
        <p:nvSpPr>
          <p:cNvPr id="143" name="Freeform 7"/>
          <p:cNvSpPr/>
          <p:nvPr/>
        </p:nvSpPr>
        <p:spPr>
          <a:xfrm>
            <a:off x="5004330" y="2205166"/>
            <a:ext cx="2248699" cy="1414345"/>
          </a:xfrm>
          <a:prstGeom prst="rect">
            <a:avLst/>
          </a:prstGeom>
          <a:blipFill>
            <a:blip r:embed="rId2"/>
            <a:stretch>
              <a:fillRect/>
            </a:stretch>
          </a:blipFill>
          <a:ln w="12700">
            <a:miter lim="400000"/>
          </a:ln>
        </p:spPr>
        <p:txBody>
          <a:bodyPr lIns="45719" rIns="45719"/>
          <a:lstStyle/>
          <a:p>
            <a:pPr/>
          </a:p>
        </p:txBody>
      </p:sp>
      <p:sp>
        <p:nvSpPr>
          <p:cNvPr id="144" name="Freeform 9"/>
          <p:cNvSpPr/>
          <p:nvPr/>
        </p:nvSpPr>
        <p:spPr>
          <a:xfrm>
            <a:off x="259530" y="4298963"/>
            <a:ext cx="2248699" cy="1414345"/>
          </a:xfrm>
          <a:prstGeom prst="rect">
            <a:avLst/>
          </a:prstGeom>
          <a:blipFill>
            <a:blip r:embed="rId2"/>
            <a:stretch>
              <a:fillRect/>
            </a:stretch>
          </a:blipFill>
          <a:ln w="12700">
            <a:miter lim="400000"/>
          </a:ln>
        </p:spPr>
        <p:txBody>
          <a:bodyPr lIns="45719" rIns="45719"/>
          <a:lstStyle/>
          <a:p>
            <a:pPr/>
          </a:p>
        </p:txBody>
      </p:sp>
      <p:sp>
        <p:nvSpPr>
          <p:cNvPr id="145" name="Freeform 11"/>
          <p:cNvSpPr/>
          <p:nvPr/>
        </p:nvSpPr>
        <p:spPr>
          <a:xfrm>
            <a:off x="2631565" y="4298963"/>
            <a:ext cx="2248698" cy="1414345"/>
          </a:xfrm>
          <a:prstGeom prst="rect">
            <a:avLst/>
          </a:prstGeom>
          <a:blipFill>
            <a:blip r:embed="rId2"/>
            <a:stretch>
              <a:fillRect/>
            </a:stretch>
          </a:blipFill>
          <a:ln w="12700">
            <a:miter lim="400000"/>
          </a:ln>
        </p:spPr>
        <p:txBody>
          <a:bodyPr lIns="45719" rIns="45719"/>
          <a:lstStyle/>
          <a:p>
            <a:pPr/>
          </a:p>
        </p:txBody>
      </p:sp>
      <p:sp>
        <p:nvSpPr>
          <p:cNvPr id="146" name="Freeform 13"/>
          <p:cNvSpPr/>
          <p:nvPr/>
        </p:nvSpPr>
        <p:spPr>
          <a:xfrm>
            <a:off x="5004087" y="4298963"/>
            <a:ext cx="2248699" cy="1414345"/>
          </a:xfrm>
          <a:prstGeom prst="rect">
            <a:avLst/>
          </a:prstGeom>
          <a:blipFill>
            <a:blip r:embed="rId2"/>
            <a:stretch>
              <a:fillRect/>
            </a:stretch>
          </a:blipFill>
          <a:ln w="12700">
            <a:miter lim="400000"/>
          </a:ln>
        </p:spPr>
        <p:txBody>
          <a:bodyPr lIns="45719" rIns="45719"/>
          <a:lstStyle/>
          <a:p>
            <a:pPr/>
          </a:p>
        </p:txBody>
      </p:sp>
      <p:sp>
        <p:nvSpPr>
          <p:cNvPr id="147" name="Freeform 15"/>
          <p:cNvSpPr/>
          <p:nvPr/>
        </p:nvSpPr>
        <p:spPr>
          <a:xfrm>
            <a:off x="259286" y="6392760"/>
            <a:ext cx="2248699" cy="1414345"/>
          </a:xfrm>
          <a:prstGeom prst="rect">
            <a:avLst/>
          </a:prstGeom>
          <a:blipFill>
            <a:blip r:embed="rId2"/>
            <a:stretch>
              <a:fillRect/>
            </a:stretch>
          </a:blipFill>
          <a:ln w="12700">
            <a:miter lim="400000"/>
          </a:ln>
        </p:spPr>
        <p:txBody>
          <a:bodyPr lIns="45719" rIns="45719"/>
          <a:lstStyle/>
          <a:p>
            <a:pPr/>
          </a:p>
        </p:txBody>
      </p:sp>
      <p:sp>
        <p:nvSpPr>
          <p:cNvPr id="148" name="Freeform 17"/>
          <p:cNvSpPr/>
          <p:nvPr/>
        </p:nvSpPr>
        <p:spPr>
          <a:xfrm>
            <a:off x="2631321" y="6392760"/>
            <a:ext cx="2248698" cy="1414345"/>
          </a:xfrm>
          <a:prstGeom prst="rect">
            <a:avLst/>
          </a:prstGeom>
          <a:blipFill>
            <a:blip r:embed="rId2"/>
            <a:stretch>
              <a:fillRect/>
            </a:stretch>
          </a:blipFill>
          <a:ln w="12700">
            <a:miter lim="400000"/>
          </a:ln>
        </p:spPr>
        <p:txBody>
          <a:bodyPr lIns="45719" rIns="45719"/>
          <a:lstStyle/>
          <a:p>
            <a:pPr/>
          </a:p>
        </p:txBody>
      </p:sp>
      <p:sp>
        <p:nvSpPr>
          <p:cNvPr id="149" name="Freeform 19"/>
          <p:cNvSpPr/>
          <p:nvPr/>
        </p:nvSpPr>
        <p:spPr>
          <a:xfrm>
            <a:off x="5003844" y="6392760"/>
            <a:ext cx="2248698" cy="1414345"/>
          </a:xfrm>
          <a:prstGeom prst="rect">
            <a:avLst/>
          </a:prstGeom>
          <a:blipFill>
            <a:blip r:embed="rId2"/>
            <a:stretch>
              <a:fillRect/>
            </a:stretch>
          </a:blipFill>
          <a:ln w="12700">
            <a:miter lim="400000"/>
          </a:ln>
        </p:spPr>
        <p:txBody>
          <a:bodyPr lIns="45719" rIns="45719"/>
          <a:lstStyle/>
          <a:p>
            <a:pPr/>
          </a:p>
        </p:txBody>
      </p:sp>
      <p:sp>
        <p:nvSpPr>
          <p:cNvPr id="150" name="Freeform 21"/>
          <p:cNvSpPr/>
          <p:nvPr/>
        </p:nvSpPr>
        <p:spPr>
          <a:xfrm>
            <a:off x="259286" y="8391308"/>
            <a:ext cx="2248699" cy="1414345"/>
          </a:xfrm>
          <a:prstGeom prst="rect">
            <a:avLst/>
          </a:prstGeom>
          <a:blipFill>
            <a:blip r:embed="rId2"/>
            <a:stretch>
              <a:fillRect/>
            </a:stretch>
          </a:blipFill>
          <a:ln w="12700">
            <a:miter lim="400000"/>
          </a:ln>
        </p:spPr>
        <p:txBody>
          <a:bodyPr lIns="45719" rIns="45719"/>
          <a:lstStyle/>
          <a:p>
            <a:pPr/>
          </a:p>
        </p:txBody>
      </p:sp>
      <p:sp>
        <p:nvSpPr>
          <p:cNvPr id="151" name="Freeform 23"/>
          <p:cNvSpPr/>
          <p:nvPr/>
        </p:nvSpPr>
        <p:spPr>
          <a:xfrm>
            <a:off x="2631321" y="8391308"/>
            <a:ext cx="2248698" cy="1414345"/>
          </a:xfrm>
          <a:prstGeom prst="rect">
            <a:avLst/>
          </a:prstGeom>
          <a:blipFill>
            <a:blip r:embed="rId2"/>
            <a:stretch>
              <a:fillRect/>
            </a:stretch>
          </a:blipFill>
          <a:ln w="12700">
            <a:miter lim="400000"/>
          </a:ln>
        </p:spPr>
        <p:txBody>
          <a:bodyPr lIns="45719" rIns="45719"/>
          <a:lstStyle/>
          <a:p>
            <a:pPr/>
          </a:p>
        </p:txBody>
      </p:sp>
      <p:sp>
        <p:nvSpPr>
          <p:cNvPr id="152" name="Freeform 25"/>
          <p:cNvSpPr/>
          <p:nvPr/>
        </p:nvSpPr>
        <p:spPr>
          <a:xfrm>
            <a:off x="5003844" y="8391308"/>
            <a:ext cx="2248698" cy="1414345"/>
          </a:xfrm>
          <a:prstGeom prst="rect">
            <a:avLst/>
          </a:prstGeom>
          <a:blipFill>
            <a:blip r:embed="rId2"/>
            <a:stretch>
              <a:fillRect/>
            </a:stretch>
          </a:blipFill>
          <a:ln w="12700">
            <a:miter lim="400000"/>
          </a:ln>
        </p:spPr>
        <p:txBody>
          <a:bodyPr lIns="45719" rIns="45719"/>
          <a:lstStyle/>
          <a:p>
            <a:pPr/>
          </a:p>
        </p:txBody>
      </p:sp>
      <p:sp>
        <p:nvSpPr>
          <p:cNvPr id="153" name="TextBox 26"/>
          <p:cNvSpPr txBox="1"/>
          <p:nvPr/>
        </p:nvSpPr>
        <p:spPr>
          <a:xfrm>
            <a:off x="601667" y="240023"/>
            <a:ext cx="6308008" cy="68579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5600"/>
              </a:lnSpc>
              <a:defRPr b="1" sz="4000">
                <a:latin typeface="Montserrat Bold"/>
                <a:ea typeface="Montserrat Bold"/>
                <a:cs typeface="Montserrat Bold"/>
                <a:sym typeface="Montserrat Bold"/>
              </a:defRPr>
            </a:lvl1pPr>
          </a:lstStyle>
          <a:p>
            <a:pPr/>
            <a:r>
              <a:t>Les prochains chapitres</a:t>
            </a:r>
          </a:p>
        </p:txBody>
      </p:sp>
      <p:sp>
        <p:nvSpPr>
          <p:cNvPr id="154" name="TextBox 27"/>
          <p:cNvSpPr txBox="1"/>
          <p:nvPr/>
        </p:nvSpPr>
        <p:spPr>
          <a:xfrm>
            <a:off x="430709" y="1005198"/>
            <a:ext cx="6652846" cy="145923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just">
              <a:lnSpc>
                <a:spcPts val="2300"/>
              </a:lnSpc>
              <a:defRPr sz="1700">
                <a:latin typeface="Open Sans"/>
                <a:ea typeface="Open Sans"/>
                <a:cs typeface="Open Sans"/>
                <a:sym typeface="Open Sans"/>
              </a:defRPr>
            </a:pPr>
            <a:r>
              <a:t>Raconte ici le futur de ton histoire, ce qui te tient à coeur de réaliser dans les années à venir ... Parle toujours de toi au présent et rêve encore plus grand</a:t>
            </a:r>
          </a:p>
          <a:p>
            <a:pPr algn="ctr">
              <a:lnSpc>
                <a:spcPts val="2300"/>
              </a:lnSpc>
            </a:pPr>
          </a:p>
        </p:txBody>
      </p:sp>
      <p:sp>
        <p:nvSpPr>
          <p:cNvPr id="155" name="TextBox 28"/>
          <p:cNvSpPr txBox="1"/>
          <p:nvPr/>
        </p:nvSpPr>
        <p:spPr>
          <a:xfrm>
            <a:off x="2654921" y="3717304"/>
            <a:ext cx="2248698"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56" name="TextBox 29"/>
          <p:cNvSpPr txBox="1"/>
          <p:nvPr/>
        </p:nvSpPr>
        <p:spPr>
          <a:xfrm>
            <a:off x="5004330" y="3717304"/>
            <a:ext cx="2248699"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57" name="TextBox 30"/>
          <p:cNvSpPr txBox="1"/>
          <p:nvPr/>
        </p:nvSpPr>
        <p:spPr>
          <a:xfrm>
            <a:off x="259530" y="5811101"/>
            <a:ext cx="2248699"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58" name="TextBox 31"/>
          <p:cNvSpPr txBox="1"/>
          <p:nvPr/>
        </p:nvSpPr>
        <p:spPr>
          <a:xfrm>
            <a:off x="2654676" y="5811101"/>
            <a:ext cx="2248698"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59" name="TextBox 32"/>
          <p:cNvSpPr txBox="1"/>
          <p:nvPr/>
        </p:nvSpPr>
        <p:spPr>
          <a:xfrm>
            <a:off x="5004087" y="5811101"/>
            <a:ext cx="2248699"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60" name="TextBox 33"/>
          <p:cNvSpPr txBox="1"/>
          <p:nvPr/>
        </p:nvSpPr>
        <p:spPr>
          <a:xfrm>
            <a:off x="259286" y="7904898"/>
            <a:ext cx="2248699"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61" name="TextBox 34"/>
          <p:cNvSpPr txBox="1"/>
          <p:nvPr/>
        </p:nvSpPr>
        <p:spPr>
          <a:xfrm>
            <a:off x="2654433" y="7904898"/>
            <a:ext cx="2248698"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62" name="TextBox 35"/>
          <p:cNvSpPr txBox="1"/>
          <p:nvPr/>
        </p:nvSpPr>
        <p:spPr>
          <a:xfrm>
            <a:off x="5003844" y="7904898"/>
            <a:ext cx="2248698"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63" name="TextBox 36"/>
          <p:cNvSpPr txBox="1"/>
          <p:nvPr/>
        </p:nvSpPr>
        <p:spPr>
          <a:xfrm>
            <a:off x="259286" y="9903445"/>
            <a:ext cx="2248699"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64" name="TextBox 37"/>
          <p:cNvSpPr txBox="1"/>
          <p:nvPr/>
        </p:nvSpPr>
        <p:spPr>
          <a:xfrm>
            <a:off x="2654433" y="9903445"/>
            <a:ext cx="2248698"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65" name="TextBox 38"/>
          <p:cNvSpPr txBox="1"/>
          <p:nvPr/>
        </p:nvSpPr>
        <p:spPr>
          <a:xfrm>
            <a:off x="5003844" y="9903445"/>
            <a:ext cx="2248698"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66" name="TextBox 39"/>
          <p:cNvSpPr txBox="1"/>
          <p:nvPr/>
        </p:nvSpPr>
        <p:spPr>
          <a:xfrm>
            <a:off x="259286" y="3714760"/>
            <a:ext cx="2248699"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Freeform 3"/>
          <p:cNvSpPr/>
          <p:nvPr/>
        </p:nvSpPr>
        <p:spPr>
          <a:xfrm>
            <a:off x="259773" y="2205166"/>
            <a:ext cx="2248699" cy="1414345"/>
          </a:xfrm>
          <a:prstGeom prst="rect">
            <a:avLst/>
          </a:prstGeom>
          <a:blipFill>
            <a:blip r:embed="rId2"/>
            <a:stretch>
              <a:fillRect/>
            </a:stretch>
          </a:blipFill>
          <a:ln w="12700">
            <a:miter lim="400000"/>
          </a:ln>
        </p:spPr>
        <p:txBody>
          <a:bodyPr lIns="45719" rIns="45719"/>
          <a:lstStyle/>
          <a:p>
            <a:pPr/>
          </a:p>
        </p:txBody>
      </p:sp>
      <p:sp>
        <p:nvSpPr>
          <p:cNvPr id="169" name="TextBox 4"/>
          <p:cNvSpPr txBox="1"/>
          <p:nvPr/>
        </p:nvSpPr>
        <p:spPr>
          <a:xfrm>
            <a:off x="601667" y="240023"/>
            <a:ext cx="6308008" cy="68579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5600"/>
              </a:lnSpc>
              <a:defRPr b="1" sz="4000">
                <a:latin typeface="Montserrat Bold"/>
                <a:ea typeface="Montserrat Bold"/>
                <a:cs typeface="Montserrat Bold"/>
                <a:sym typeface="Montserrat Bold"/>
              </a:defRPr>
            </a:lvl1pPr>
          </a:lstStyle>
          <a:p>
            <a:pPr/>
            <a:r>
              <a:t>Les prochains chapitres</a:t>
            </a:r>
          </a:p>
        </p:txBody>
      </p:sp>
      <p:sp>
        <p:nvSpPr>
          <p:cNvPr id="170" name="TextBox 5"/>
          <p:cNvSpPr txBox="1"/>
          <p:nvPr/>
        </p:nvSpPr>
        <p:spPr>
          <a:xfrm>
            <a:off x="430709" y="1005198"/>
            <a:ext cx="6652846" cy="116713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just">
              <a:lnSpc>
                <a:spcPts val="2300"/>
              </a:lnSpc>
              <a:defRPr sz="1700">
                <a:latin typeface="Open Sans"/>
                <a:ea typeface="Open Sans"/>
                <a:cs typeface="Open Sans"/>
                <a:sym typeface="Open Sans"/>
              </a:defRPr>
            </a:lvl1pPr>
          </a:lstStyle>
          <a:p>
            <a:pPr/>
            <a:r>
              <a:t>Raconte ici le futur de ton histoire, ce qui te tient à coeur de réaliser dans les années à venir ... Parle toujours de toi au présent et rêve encore et toujours plus grand</a:t>
            </a:r>
          </a:p>
        </p:txBody>
      </p:sp>
      <p:sp>
        <p:nvSpPr>
          <p:cNvPr id="171" name="Freeform 7"/>
          <p:cNvSpPr/>
          <p:nvPr/>
        </p:nvSpPr>
        <p:spPr>
          <a:xfrm>
            <a:off x="2631808" y="2205166"/>
            <a:ext cx="2248698" cy="1414345"/>
          </a:xfrm>
          <a:prstGeom prst="rect">
            <a:avLst/>
          </a:prstGeom>
          <a:blipFill>
            <a:blip r:embed="rId2"/>
            <a:stretch>
              <a:fillRect/>
            </a:stretch>
          </a:blipFill>
          <a:ln w="12700">
            <a:miter lim="400000"/>
          </a:ln>
        </p:spPr>
        <p:txBody>
          <a:bodyPr lIns="45719" rIns="45719"/>
          <a:lstStyle/>
          <a:p>
            <a:pPr/>
          </a:p>
        </p:txBody>
      </p:sp>
      <p:sp>
        <p:nvSpPr>
          <p:cNvPr id="172" name="Freeform 9"/>
          <p:cNvSpPr/>
          <p:nvPr/>
        </p:nvSpPr>
        <p:spPr>
          <a:xfrm>
            <a:off x="5004330" y="2205166"/>
            <a:ext cx="2248699" cy="1414345"/>
          </a:xfrm>
          <a:prstGeom prst="rect">
            <a:avLst/>
          </a:prstGeom>
          <a:blipFill>
            <a:blip r:embed="rId2"/>
            <a:stretch>
              <a:fillRect/>
            </a:stretch>
          </a:blipFill>
          <a:ln w="12700">
            <a:miter lim="400000"/>
          </a:ln>
        </p:spPr>
        <p:txBody>
          <a:bodyPr lIns="45719" rIns="45719"/>
          <a:lstStyle/>
          <a:p>
            <a:pPr/>
          </a:p>
        </p:txBody>
      </p:sp>
      <p:sp>
        <p:nvSpPr>
          <p:cNvPr id="173" name="TextBox 10"/>
          <p:cNvSpPr txBox="1"/>
          <p:nvPr/>
        </p:nvSpPr>
        <p:spPr>
          <a:xfrm>
            <a:off x="259773" y="3717304"/>
            <a:ext cx="2248699"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74" name="TextBox 11"/>
          <p:cNvSpPr txBox="1"/>
          <p:nvPr/>
        </p:nvSpPr>
        <p:spPr>
          <a:xfrm>
            <a:off x="2654921" y="3717304"/>
            <a:ext cx="2248698"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75" name="TextBox 12"/>
          <p:cNvSpPr txBox="1"/>
          <p:nvPr/>
        </p:nvSpPr>
        <p:spPr>
          <a:xfrm>
            <a:off x="5004330" y="3717304"/>
            <a:ext cx="2248699"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76" name="Freeform 14"/>
          <p:cNvSpPr/>
          <p:nvPr/>
        </p:nvSpPr>
        <p:spPr>
          <a:xfrm>
            <a:off x="259530" y="4298963"/>
            <a:ext cx="2248699" cy="1414345"/>
          </a:xfrm>
          <a:prstGeom prst="rect">
            <a:avLst/>
          </a:prstGeom>
          <a:blipFill>
            <a:blip r:embed="rId2"/>
            <a:stretch>
              <a:fillRect/>
            </a:stretch>
          </a:blipFill>
          <a:ln w="12700">
            <a:miter lim="400000"/>
          </a:ln>
        </p:spPr>
        <p:txBody>
          <a:bodyPr lIns="45719" rIns="45719"/>
          <a:lstStyle/>
          <a:p>
            <a:pPr/>
          </a:p>
        </p:txBody>
      </p:sp>
      <p:sp>
        <p:nvSpPr>
          <p:cNvPr id="177" name="Freeform 16"/>
          <p:cNvSpPr/>
          <p:nvPr/>
        </p:nvSpPr>
        <p:spPr>
          <a:xfrm>
            <a:off x="2631565" y="4298963"/>
            <a:ext cx="2248698" cy="1414345"/>
          </a:xfrm>
          <a:prstGeom prst="rect">
            <a:avLst/>
          </a:prstGeom>
          <a:blipFill>
            <a:blip r:embed="rId2"/>
            <a:stretch>
              <a:fillRect/>
            </a:stretch>
          </a:blipFill>
          <a:ln w="12700">
            <a:miter lim="400000"/>
          </a:ln>
        </p:spPr>
        <p:txBody>
          <a:bodyPr lIns="45719" rIns="45719"/>
          <a:lstStyle/>
          <a:p>
            <a:pPr/>
          </a:p>
        </p:txBody>
      </p:sp>
      <p:sp>
        <p:nvSpPr>
          <p:cNvPr id="178" name="Freeform 18"/>
          <p:cNvSpPr/>
          <p:nvPr/>
        </p:nvSpPr>
        <p:spPr>
          <a:xfrm>
            <a:off x="5004087" y="4298963"/>
            <a:ext cx="2248699" cy="1414345"/>
          </a:xfrm>
          <a:prstGeom prst="rect">
            <a:avLst/>
          </a:prstGeom>
          <a:blipFill>
            <a:blip r:embed="rId2"/>
            <a:stretch>
              <a:fillRect/>
            </a:stretch>
          </a:blipFill>
          <a:ln w="12700">
            <a:miter lim="400000"/>
          </a:ln>
        </p:spPr>
        <p:txBody>
          <a:bodyPr lIns="45719" rIns="45719"/>
          <a:lstStyle/>
          <a:p>
            <a:pPr/>
          </a:p>
        </p:txBody>
      </p:sp>
      <p:sp>
        <p:nvSpPr>
          <p:cNvPr id="179" name="TextBox 19"/>
          <p:cNvSpPr txBox="1"/>
          <p:nvPr/>
        </p:nvSpPr>
        <p:spPr>
          <a:xfrm>
            <a:off x="259530" y="5811101"/>
            <a:ext cx="2248699"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80" name="TextBox 20"/>
          <p:cNvSpPr txBox="1"/>
          <p:nvPr/>
        </p:nvSpPr>
        <p:spPr>
          <a:xfrm>
            <a:off x="2654676" y="5811101"/>
            <a:ext cx="2248698"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81" name="TextBox 21"/>
          <p:cNvSpPr txBox="1"/>
          <p:nvPr/>
        </p:nvSpPr>
        <p:spPr>
          <a:xfrm>
            <a:off x="5004087" y="5811101"/>
            <a:ext cx="2248699"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82" name="Freeform 23"/>
          <p:cNvSpPr/>
          <p:nvPr/>
        </p:nvSpPr>
        <p:spPr>
          <a:xfrm>
            <a:off x="259286" y="6392760"/>
            <a:ext cx="2248699" cy="1414345"/>
          </a:xfrm>
          <a:prstGeom prst="rect">
            <a:avLst/>
          </a:prstGeom>
          <a:blipFill>
            <a:blip r:embed="rId2"/>
            <a:stretch>
              <a:fillRect/>
            </a:stretch>
          </a:blipFill>
          <a:ln w="12700">
            <a:miter lim="400000"/>
          </a:ln>
        </p:spPr>
        <p:txBody>
          <a:bodyPr lIns="45719" rIns="45719"/>
          <a:lstStyle/>
          <a:p>
            <a:pPr/>
          </a:p>
        </p:txBody>
      </p:sp>
      <p:sp>
        <p:nvSpPr>
          <p:cNvPr id="183" name="Freeform 25"/>
          <p:cNvSpPr/>
          <p:nvPr/>
        </p:nvSpPr>
        <p:spPr>
          <a:xfrm>
            <a:off x="2631321" y="6392760"/>
            <a:ext cx="2248698" cy="1414345"/>
          </a:xfrm>
          <a:prstGeom prst="rect">
            <a:avLst/>
          </a:prstGeom>
          <a:blipFill>
            <a:blip r:embed="rId2"/>
            <a:stretch>
              <a:fillRect/>
            </a:stretch>
          </a:blipFill>
          <a:ln w="12700">
            <a:miter lim="400000"/>
          </a:ln>
        </p:spPr>
        <p:txBody>
          <a:bodyPr lIns="45719" rIns="45719"/>
          <a:lstStyle/>
          <a:p>
            <a:pPr/>
          </a:p>
        </p:txBody>
      </p:sp>
      <p:sp>
        <p:nvSpPr>
          <p:cNvPr id="184" name="Freeform 27"/>
          <p:cNvSpPr/>
          <p:nvPr/>
        </p:nvSpPr>
        <p:spPr>
          <a:xfrm>
            <a:off x="5003844" y="6392760"/>
            <a:ext cx="2248698" cy="1414345"/>
          </a:xfrm>
          <a:prstGeom prst="rect">
            <a:avLst/>
          </a:prstGeom>
          <a:blipFill>
            <a:blip r:embed="rId2"/>
            <a:stretch>
              <a:fillRect/>
            </a:stretch>
          </a:blipFill>
          <a:ln w="12700">
            <a:miter lim="400000"/>
          </a:ln>
        </p:spPr>
        <p:txBody>
          <a:bodyPr lIns="45719" rIns="45719"/>
          <a:lstStyle/>
          <a:p>
            <a:pPr/>
          </a:p>
        </p:txBody>
      </p:sp>
      <p:sp>
        <p:nvSpPr>
          <p:cNvPr id="185" name="TextBox 28"/>
          <p:cNvSpPr txBox="1"/>
          <p:nvPr/>
        </p:nvSpPr>
        <p:spPr>
          <a:xfrm>
            <a:off x="259286" y="7904898"/>
            <a:ext cx="2248699"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86" name="TextBox 29"/>
          <p:cNvSpPr txBox="1"/>
          <p:nvPr/>
        </p:nvSpPr>
        <p:spPr>
          <a:xfrm>
            <a:off x="2654433" y="7904898"/>
            <a:ext cx="2248698"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87" name="TextBox 30"/>
          <p:cNvSpPr txBox="1"/>
          <p:nvPr/>
        </p:nvSpPr>
        <p:spPr>
          <a:xfrm>
            <a:off x="5003844" y="7904898"/>
            <a:ext cx="2248698"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88" name="Freeform 32"/>
          <p:cNvSpPr/>
          <p:nvPr/>
        </p:nvSpPr>
        <p:spPr>
          <a:xfrm>
            <a:off x="259286" y="8391308"/>
            <a:ext cx="2248699" cy="1414345"/>
          </a:xfrm>
          <a:prstGeom prst="rect">
            <a:avLst/>
          </a:prstGeom>
          <a:blipFill>
            <a:blip r:embed="rId2"/>
            <a:stretch>
              <a:fillRect/>
            </a:stretch>
          </a:blipFill>
          <a:ln w="12700">
            <a:miter lim="400000"/>
          </a:ln>
        </p:spPr>
        <p:txBody>
          <a:bodyPr lIns="45719" rIns="45719"/>
          <a:lstStyle/>
          <a:p>
            <a:pPr/>
          </a:p>
        </p:txBody>
      </p:sp>
      <p:sp>
        <p:nvSpPr>
          <p:cNvPr id="189" name="Freeform 34"/>
          <p:cNvSpPr/>
          <p:nvPr/>
        </p:nvSpPr>
        <p:spPr>
          <a:xfrm>
            <a:off x="2631321" y="8391308"/>
            <a:ext cx="2248698" cy="1414345"/>
          </a:xfrm>
          <a:prstGeom prst="rect">
            <a:avLst/>
          </a:prstGeom>
          <a:blipFill>
            <a:blip r:embed="rId2"/>
            <a:stretch>
              <a:fillRect/>
            </a:stretch>
          </a:blipFill>
          <a:ln w="12700">
            <a:miter lim="400000"/>
          </a:ln>
        </p:spPr>
        <p:txBody>
          <a:bodyPr lIns="45719" rIns="45719"/>
          <a:lstStyle/>
          <a:p>
            <a:pPr/>
          </a:p>
        </p:txBody>
      </p:sp>
      <p:sp>
        <p:nvSpPr>
          <p:cNvPr id="190" name="Freeform 36"/>
          <p:cNvSpPr/>
          <p:nvPr/>
        </p:nvSpPr>
        <p:spPr>
          <a:xfrm>
            <a:off x="5003844" y="8391308"/>
            <a:ext cx="2248698" cy="1414345"/>
          </a:xfrm>
          <a:prstGeom prst="rect">
            <a:avLst/>
          </a:prstGeom>
          <a:blipFill>
            <a:blip r:embed="rId2"/>
            <a:stretch>
              <a:fillRect/>
            </a:stretch>
          </a:blipFill>
          <a:ln w="12700">
            <a:miter lim="400000"/>
          </a:ln>
        </p:spPr>
        <p:txBody>
          <a:bodyPr lIns="45719" rIns="45719"/>
          <a:lstStyle/>
          <a:p>
            <a:pPr/>
          </a:p>
        </p:txBody>
      </p:sp>
      <p:sp>
        <p:nvSpPr>
          <p:cNvPr id="191" name="TextBox 37"/>
          <p:cNvSpPr txBox="1"/>
          <p:nvPr/>
        </p:nvSpPr>
        <p:spPr>
          <a:xfrm>
            <a:off x="259286" y="9903445"/>
            <a:ext cx="2248699"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92" name="TextBox 38"/>
          <p:cNvSpPr txBox="1"/>
          <p:nvPr/>
        </p:nvSpPr>
        <p:spPr>
          <a:xfrm>
            <a:off x="2654433" y="9903445"/>
            <a:ext cx="2248698"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
        <p:nvSpPr>
          <p:cNvPr id="193" name="TextBox 39"/>
          <p:cNvSpPr txBox="1"/>
          <p:nvPr/>
        </p:nvSpPr>
        <p:spPr>
          <a:xfrm>
            <a:off x="5003844" y="9903445"/>
            <a:ext cx="2248698" cy="37503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500"/>
              </a:lnSpc>
              <a:defRPr sz="1100">
                <a:latin typeface="Open Sans"/>
                <a:ea typeface="Open Sans"/>
                <a:cs typeface="Open Sans"/>
                <a:sym typeface="Open Sans"/>
              </a:defRPr>
            </a:lvl1pPr>
          </a:lstStyle>
          <a:p>
            <a:pPr/>
            <a:r>
              <a:t>Petit texte descriptif de l’objectif en  photo</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TextBox 2"/>
          <p:cNvSpPr txBox="1"/>
          <p:nvPr/>
        </p:nvSpPr>
        <p:spPr>
          <a:xfrm>
            <a:off x="453577" y="4200699"/>
            <a:ext cx="6652846" cy="1890136"/>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ctr">
              <a:lnSpc>
                <a:spcPts val="3000"/>
              </a:lnSpc>
              <a:defRPr sz="2100">
                <a:latin typeface="Open Sans"/>
                <a:ea typeface="Open Sans"/>
                <a:cs typeface="Open Sans"/>
                <a:sym typeface="Open Sans"/>
              </a:defRPr>
            </a:pPr>
            <a:r>
              <a:t>Choisis ensuite une template de VISION parmi les 4 proposées ou bien créé la tienne sur CANVA et remplis là des photos, image ou mots qui </a:t>
            </a:r>
          </a:p>
          <a:p>
            <a:pPr algn="ctr">
              <a:lnSpc>
                <a:spcPts val="3000"/>
              </a:lnSpc>
              <a:defRPr sz="2100">
                <a:latin typeface="Open Sans"/>
                <a:ea typeface="Open Sans"/>
                <a:cs typeface="Open Sans"/>
                <a:sym typeface="Open Sans"/>
              </a:defRPr>
            </a:pPr>
            <a:r>
              <a:t>décrivent ta plus belle vie</a:t>
            </a:r>
          </a:p>
          <a:p>
            <a:pPr algn="ctr">
              <a:lnSpc>
                <a:spcPts val="3000"/>
              </a:lnSpc>
              <a:defRPr sz="2100">
                <a:latin typeface="Open Sans"/>
                <a:ea typeface="Open Sans"/>
                <a:cs typeface="Open Sans"/>
                <a:sym typeface="Open Sans"/>
              </a:defRPr>
            </a:pPr>
            <a:r>
              <a:t>(tu peux supprimer les autres ensuite)</a:t>
            </a:r>
          </a:p>
        </p:txBody>
      </p:sp>
      <p:sp>
        <p:nvSpPr>
          <p:cNvPr id="196" name="Freeform 4"/>
          <p:cNvSpPr/>
          <p:nvPr/>
        </p:nvSpPr>
        <p:spPr>
          <a:xfrm rot="5400000">
            <a:off x="2743848" y="7016091"/>
            <a:ext cx="2072303" cy="118751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00"/>
                </a:moveTo>
                <a:lnTo>
                  <a:pt x="13616" y="0"/>
                </a:lnTo>
                <a:lnTo>
                  <a:pt x="13616" y="6966"/>
                </a:lnTo>
                <a:lnTo>
                  <a:pt x="0" y="6966"/>
                </a:lnTo>
                <a:lnTo>
                  <a:pt x="0" y="14634"/>
                </a:lnTo>
                <a:lnTo>
                  <a:pt x="13616" y="14634"/>
                </a:lnTo>
                <a:lnTo>
                  <a:pt x="13616" y="21600"/>
                </a:lnTo>
                <a:lnTo>
                  <a:pt x="21600" y="10800"/>
                </a:lnTo>
                <a:close/>
              </a:path>
            </a:pathLst>
          </a:custGeom>
          <a:solidFill>
            <a:srgbClr val="040606"/>
          </a:solidFill>
          <a:ln w="12700">
            <a:miter lim="400000"/>
          </a:ln>
        </p:spPr>
        <p:txBody>
          <a:bodyPr lIns="45719" rIns="45719"/>
          <a:lstStyle/>
          <a:p>
            <a:pPr/>
          </a:p>
        </p:txBody>
      </p:sp>
      <p:sp>
        <p:nvSpPr>
          <p:cNvPr id="197" name="TextBox 6"/>
          <p:cNvSpPr txBox="1"/>
          <p:nvPr/>
        </p:nvSpPr>
        <p:spPr>
          <a:xfrm>
            <a:off x="2337111" y="3121199"/>
            <a:ext cx="2885777" cy="68579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5600"/>
              </a:lnSpc>
              <a:defRPr b="1" sz="4000">
                <a:latin typeface="Montserrat Bold"/>
                <a:ea typeface="Montserrat Bold"/>
                <a:cs typeface="Montserrat Bold"/>
                <a:sym typeface="Montserrat Bold"/>
              </a:defRPr>
            </a:lvl1pPr>
          </a:lstStyle>
          <a:p>
            <a:pPr/>
            <a:r>
              <a:t>MA VISION</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TextBox 2"/>
          <p:cNvSpPr txBox="1"/>
          <p:nvPr/>
        </p:nvSpPr>
        <p:spPr>
          <a:xfrm>
            <a:off x="2312782" y="679799"/>
            <a:ext cx="2885778" cy="68579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5600"/>
              </a:lnSpc>
              <a:defRPr b="1" sz="4000">
                <a:latin typeface="Montserrat Bold"/>
                <a:ea typeface="Montserrat Bold"/>
                <a:cs typeface="Montserrat Bold"/>
                <a:sym typeface="Montserrat Bold"/>
              </a:defRPr>
            </a:lvl1pPr>
          </a:lstStyle>
          <a:p>
            <a:pPr/>
            <a:r>
              <a:t>MA VISION</a:t>
            </a:r>
          </a:p>
        </p:txBody>
      </p:sp>
      <p:sp>
        <p:nvSpPr>
          <p:cNvPr id="200" name="TextBox 3"/>
          <p:cNvSpPr txBox="1"/>
          <p:nvPr/>
        </p:nvSpPr>
        <p:spPr>
          <a:xfrm>
            <a:off x="429248" y="1424895"/>
            <a:ext cx="6652846" cy="38937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3200"/>
              </a:lnSpc>
              <a:defRPr sz="2200">
                <a:latin typeface="Open Sans"/>
                <a:ea typeface="Open Sans"/>
                <a:cs typeface="Open Sans"/>
                <a:sym typeface="Open Sans"/>
              </a:defRPr>
            </a:lvl1pPr>
          </a:lstStyle>
          <a:p>
            <a:pPr/>
            <a:r>
              <a:t>Je suis : Décris toi ici en 3 qualificatifs... </a:t>
            </a:r>
          </a:p>
        </p:txBody>
      </p:sp>
      <p:sp>
        <p:nvSpPr>
          <p:cNvPr id="201" name="Freeform 4"/>
          <p:cNvSpPr/>
          <p:nvPr/>
        </p:nvSpPr>
        <p:spPr>
          <a:xfrm rot="10800000">
            <a:off x="2852969" y="8182978"/>
            <a:ext cx="2544779" cy="2151393"/>
          </a:xfrm>
          <a:prstGeom prst="rect">
            <a:avLst/>
          </a:prstGeom>
          <a:blipFill>
            <a:blip r:embed="rId2"/>
            <a:stretch>
              <a:fillRect/>
            </a:stretch>
          </a:blipFill>
          <a:ln w="12700">
            <a:miter lim="400000"/>
          </a:ln>
        </p:spPr>
        <p:txBody>
          <a:bodyPr lIns="45719" rIns="45719"/>
          <a:lstStyle/>
          <a:p>
            <a:pPr/>
          </a:p>
        </p:txBody>
      </p:sp>
      <p:pic>
        <p:nvPicPr>
          <p:cNvPr id="202" name="Picture 6" descr="Picture 6"/>
          <p:cNvPicPr>
            <a:picLocks noChangeAspect="1"/>
          </p:cNvPicPr>
          <p:nvPr/>
        </p:nvPicPr>
        <p:blipFill>
          <a:blip r:embed="rId3">
            <a:extLst/>
          </a:blip>
          <a:srcRect l="30332" t="0" r="30332" b="0"/>
          <a:stretch>
            <a:fillRect/>
          </a:stretch>
        </p:blipFill>
        <p:spPr>
          <a:xfrm>
            <a:off x="2973522" y="8280910"/>
            <a:ext cx="1955950" cy="1937773"/>
          </a:xfrm>
          <a:prstGeom prst="rect">
            <a:avLst/>
          </a:prstGeom>
          <a:ln w="12700">
            <a:miter lim="400000"/>
          </a:ln>
        </p:spPr>
      </p:pic>
      <p:sp>
        <p:nvSpPr>
          <p:cNvPr id="203" name="Freeform 7"/>
          <p:cNvSpPr/>
          <p:nvPr/>
        </p:nvSpPr>
        <p:spPr>
          <a:xfrm rot="10800000">
            <a:off x="3852831" y="2867727"/>
            <a:ext cx="2318991" cy="3339977"/>
          </a:xfrm>
          <a:prstGeom prst="rect">
            <a:avLst/>
          </a:prstGeom>
          <a:blipFill>
            <a:blip r:embed="rId2"/>
            <a:stretch>
              <a:fillRect/>
            </a:stretch>
          </a:blipFill>
          <a:ln w="12700">
            <a:miter lim="400000"/>
          </a:ln>
        </p:spPr>
        <p:txBody>
          <a:bodyPr lIns="45719" rIns="45719"/>
          <a:lstStyle/>
          <a:p>
            <a:pPr/>
          </a:p>
        </p:txBody>
      </p:sp>
      <p:sp>
        <p:nvSpPr>
          <p:cNvPr id="204" name="Freeform 8"/>
          <p:cNvSpPr/>
          <p:nvPr/>
        </p:nvSpPr>
        <p:spPr>
          <a:xfrm rot="10800000">
            <a:off x="1568074" y="7223331"/>
            <a:ext cx="2092586" cy="2338824"/>
          </a:xfrm>
          <a:prstGeom prst="rect">
            <a:avLst/>
          </a:prstGeom>
          <a:blipFill>
            <a:blip r:embed="rId2"/>
            <a:stretch>
              <a:fillRect/>
            </a:stretch>
          </a:blipFill>
          <a:ln w="12700">
            <a:miter lim="400000"/>
          </a:ln>
        </p:spPr>
        <p:txBody>
          <a:bodyPr lIns="45719" rIns="45719"/>
          <a:lstStyle/>
          <a:p>
            <a:pPr/>
          </a:p>
        </p:txBody>
      </p:sp>
      <p:pic>
        <p:nvPicPr>
          <p:cNvPr id="205" name="Picture 10" descr="Picture 10"/>
          <p:cNvPicPr>
            <a:picLocks noChangeAspect="1"/>
          </p:cNvPicPr>
          <p:nvPr/>
        </p:nvPicPr>
        <p:blipFill>
          <a:blip r:embed="rId3">
            <a:extLst/>
          </a:blip>
          <a:srcRect l="32578" t="0" r="32578" b="0"/>
          <a:stretch>
            <a:fillRect/>
          </a:stretch>
        </p:blipFill>
        <p:spPr>
          <a:xfrm>
            <a:off x="1705684" y="7339447"/>
            <a:ext cx="1817366" cy="2032709"/>
          </a:xfrm>
          <a:prstGeom prst="rect">
            <a:avLst/>
          </a:prstGeom>
          <a:ln w="12700">
            <a:miter lim="400000"/>
          </a:ln>
        </p:spPr>
      </p:pic>
      <p:sp>
        <p:nvSpPr>
          <p:cNvPr id="206" name="Freeform 11"/>
          <p:cNvSpPr/>
          <p:nvPr/>
        </p:nvSpPr>
        <p:spPr>
          <a:xfrm rot="10800000">
            <a:off x="3834434" y="6375050"/>
            <a:ext cx="2969567" cy="2257189"/>
          </a:xfrm>
          <a:prstGeom prst="rect">
            <a:avLst/>
          </a:prstGeom>
          <a:blipFill>
            <a:blip r:embed="rId2"/>
            <a:stretch>
              <a:fillRect/>
            </a:stretch>
          </a:blipFill>
          <a:ln w="12700">
            <a:miter lim="400000"/>
          </a:ln>
        </p:spPr>
        <p:txBody>
          <a:bodyPr lIns="45719" rIns="45719"/>
          <a:lstStyle/>
          <a:p>
            <a:pPr/>
          </a:p>
        </p:txBody>
      </p:sp>
      <p:pic>
        <p:nvPicPr>
          <p:cNvPr id="207" name="Picture 13" descr="Picture 13"/>
          <p:cNvPicPr>
            <a:picLocks noChangeAspect="1"/>
          </p:cNvPicPr>
          <p:nvPr/>
        </p:nvPicPr>
        <p:blipFill>
          <a:blip r:embed="rId3">
            <a:extLst/>
          </a:blip>
          <a:srcRect l="36706" t="0" r="36706" b="0"/>
          <a:stretch>
            <a:fillRect/>
          </a:stretch>
        </p:blipFill>
        <p:spPr>
          <a:xfrm>
            <a:off x="3977111" y="3005029"/>
            <a:ext cx="2070432" cy="3034729"/>
          </a:xfrm>
          <a:prstGeom prst="rect">
            <a:avLst/>
          </a:prstGeom>
          <a:ln w="12700">
            <a:miter lim="400000"/>
          </a:ln>
        </p:spPr>
      </p:pic>
      <p:pic>
        <p:nvPicPr>
          <p:cNvPr id="208" name="Picture 15" descr="Picture 15"/>
          <p:cNvPicPr>
            <a:picLocks noChangeAspect="1"/>
          </p:cNvPicPr>
          <p:nvPr/>
        </p:nvPicPr>
        <p:blipFill>
          <a:blip r:embed="rId3">
            <a:extLst/>
          </a:blip>
          <a:srcRect l="23134" t="0" r="23134" b="0"/>
          <a:stretch>
            <a:fillRect/>
          </a:stretch>
        </p:blipFill>
        <p:spPr>
          <a:xfrm>
            <a:off x="3954990" y="6492799"/>
            <a:ext cx="2728456" cy="1978900"/>
          </a:xfrm>
          <a:prstGeom prst="rect">
            <a:avLst/>
          </a:prstGeom>
          <a:ln w="12700">
            <a:miter lim="400000"/>
          </a:ln>
        </p:spPr>
      </p:pic>
      <p:sp>
        <p:nvSpPr>
          <p:cNvPr id="209" name="Freeform 16"/>
          <p:cNvSpPr/>
          <p:nvPr/>
        </p:nvSpPr>
        <p:spPr>
          <a:xfrm rot="10800000">
            <a:off x="1420527" y="2158283"/>
            <a:ext cx="2240133" cy="2503734"/>
          </a:xfrm>
          <a:prstGeom prst="rect">
            <a:avLst/>
          </a:prstGeom>
          <a:blipFill>
            <a:blip r:embed="rId2"/>
            <a:stretch>
              <a:fillRect/>
            </a:stretch>
          </a:blipFill>
          <a:ln w="12700">
            <a:miter lim="400000"/>
          </a:ln>
        </p:spPr>
        <p:txBody>
          <a:bodyPr lIns="45719" rIns="45719"/>
          <a:lstStyle/>
          <a:p>
            <a:pPr/>
          </a:p>
        </p:txBody>
      </p:sp>
      <p:pic>
        <p:nvPicPr>
          <p:cNvPr id="210" name="Picture 18" descr="Picture 18"/>
          <p:cNvPicPr>
            <a:picLocks noChangeAspect="1"/>
          </p:cNvPicPr>
          <p:nvPr/>
        </p:nvPicPr>
        <p:blipFill>
          <a:blip r:embed="rId3">
            <a:extLst/>
          </a:blip>
          <a:srcRect l="33190" t="0" r="33190" b="0"/>
          <a:stretch>
            <a:fillRect/>
          </a:stretch>
        </p:blipFill>
        <p:spPr>
          <a:xfrm>
            <a:off x="1567839" y="2282587"/>
            <a:ext cx="1945508" cy="2255129"/>
          </a:xfrm>
          <a:prstGeom prst="rect">
            <a:avLst/>
          </a:prstGeom>
          <a:ln w="12700">
            <a:miter lim="400000"/>
          </a:ln>
        </p:spPr>
      </p:pic>
      <p:sp>
        <p:nvSpPr>
          <p:cNvPr id="211" name="Freeform 19"/>
          <p:cNvSpPr/>
          <p:nvPr/>
        </p:nvSpPr>
        <p:spPr>
          <a:xfrm rot="10800000">
            <a:off x="691095" y="4807039"/>
            <a:ext cx="2969566" cy="2257190"/>
          </a:xfrm>
          <a:prstGeom prst="rect">
            <a:avLst/>
          </a:prstGeom>
          <a:blipFill>
            <a:blip r:embed="rId2"/>
            <a:stretch>
              <a:fillRect/>
            </a:stretch>
          </a:blipFill>
          <a:ln w="12700">
            <a:miter lim="400000"/>
          </a:ln>
        </p:spPr>
        <p:txBody>
          <a:bodyPr lIns="45719" rIns="45719"/>
          <a:lstStyle/>
          <a:p>
            <a:pPr/>
          </a:p>
        </p:txBody>
      </p:sp>
      <p:pic>
        <p:nvPicPr>
          <p:cNvPr id="212" name="Picture 21" descr="Picture 21"/>
          <p:cNvPicPr>
            <a:picLocks noChangeAspect="1"/>
          </p:cNvPicPr>
          <p:nvPr/>
        </p:nvPicPr>
        <p:blipFill>
          <a:blip r:embed="rId3">
            <a:extLst/>
          </a:blip>
          <a:srcRect l="23134" t="0" r="23134" b="0"/>
          <a:stretch>
            <a:fillRect/>
          </a:stretch>
        </p:blipFill>
        <p:spPr>
          <a:xfrm>
            <a:off x="811649" y="4924786"/>
            <a:ext cx="2728456" cy="1978900"/>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Freeform 3"/>
          <p:cNvSpPr/>
          <p:nvPr/>
        </p:nvSpPr>
        <p:spPr>
          <a:xfrm>
            <a:off x="5672482" y="8637120"/>
            <a:ext cx="1959878" cy="2127011"/>
          </a:xfrm>
          <a:prstGeom prst="rect">
            <a:avLst/>
          </a:prstGeom>
          <a:blipFill>
            <a:blip r:embed="rId2"/>
            <a:stretch>
              <a:fillRect/>
            </a:stretch>
          </a:blipFill>
          <a:ln w="12700">
            <a:miter lim="400000"/>
          </a:ln>
        </p:spPr>
        <p:txBody>
          <a:bodyPr lIns="45719" rIns="45719"/>
          <a:lstStyle/>
          <a:p>
            <a:pPr/>
          </a:p>
        </p:txBody>
      </p:sp>
      <p:sp>
        <p:nvSpPr>
          <p:cNvPr id="215" name="Freeform 5"/>
          <p:cNvSpPr/>
          <p:nvPr/>
        </p:nvSpPr>
        <p:spPr>
          <a:xfrm>
            <a:off x="3811365" y="6644223"/>
            <a:ext cx="1903779" cy="2014981"/>
          </a:xfrm>
          <a:prstGeom prst="rect">
            <a:avLst/>
          </a:prstGeom>
          <a:blipFill>
            <a:blip r:embed="rId2"/>
            <a:stretch>
              <a:fillRect/>
            </a:stretch>
          </a:blipFill>
          <a:ln w="12700">
            <a:miter lim="400000"/>
          </a:ln>
        </p:spPr>
        <p:txBody>
          <a:bodyPr lIns="45719" rIns="45719"/>
          <a:lstStyle/>
          <a:p>
            <a:pPr/>
          </a:p>
        </p:txBody>
      </p:sp>
      <p:sp>
        <p:nvSpPr>
          <p:cNvPr id="216" name="Freeform 7"/>
          <p:cNvSpPr/>
          <p:nvPr/>
        </p:nvSpPr>
        <p:spPr>
          <a:xfrm>
            <a:off x="1853333" y="6644223"/>
            <a:ext cx="1970851" cy="2050005"/>
          </a:xfrm>
          <a:prstGeom prst="rect">
            <a:avLst/>
          </a:prstGeom>
          <a:blipFill>
            <a:blip r:embed="rId2"/>
            <a:stretch>
              <a:fillRect/>
            </a:stretch>
          </a:blipFill>
          <a:ln w="12700">
            <a:miter lim="400000"/>
          </a:ln>
        </p:spPr>
        <p:txBody>
          <a:bodyPr lIns="45719" rIns="45719"/>
          <a:lstStyle/>
          <a:p>
            <a:pPr/>
          </a:p>
        </p:txBody>
      </p:sp>
      <p:sp>
        <p:nvSpPr>
          <p:cNvPr id="217" name="Freeform 9"/>
          <p:cNvSpPr/>
          <p:nvPr/>
        </p:nvSpPr>
        <p:spPr>
          <a:xfrm>
            <a:off x="-57103" y="-72000"/>
            <a:ext cx="3920042" cy="4536512"/>
          </a:xfrm>
          <a:prstGeom prst="rect">
            <a:avLst/>
          </a:prstGeom>
          <a:blipFill>
            <a:blip r:embed="rId2"/>
            <a:stretch>
              <a:fillRect/>
            </a:stretch>
          </a:blipFill>
          <a:ln w="12700">
            <a:miter lim="400000"/>
          </a:ln>
        </p:spPr>
        <p:txBody>
          <a:bodyPr lIns="45719" rIns="45719"/>
          <a:lstStyle/>
          <a:p>
            <a:pPr/>
          </a:p>
        </p:txBody>
      </p:sp>
      <p:sp>
        <p:nvSpPr>
          <p:cNvPr id="218" name="Freeform 11"/>
          <p:cNvSpPr/>
          <p:nvPr/>
        </p:nvSpPr>
        <p:spPr>
          <a:xfrm>
            <a:off x="3852338" y="-72000"/>
            <a:ext cx="1862806" cy="4536512"/>
          </a:xfrm>
          <a:prstGeom prst="rect">
            <a:avLst/>
          </a:prstGeom>
          <a:blipFill>
            <a:blip r:embed="rId2"/>
            <a:stretch>
              <a:fillRect/>
            </a:stretch>
          </a:blipFill>
          <a:ln w="12700">
            <a:miter lim="400000"/>
          </a:ln>
        </p:spPr>
        <p:txBody>
          <a:bodyPr lIns="45719" rIns="45719"/>
          <a:lstStyle/>
          <a:p>
            <a:pPr/>
          </a:p>
        </p:txBody>
      </p:sp>
      <p:sp>
        <p:nvSpPr>
          <p:cNvPr id="219" name="Freeform 13"/>
          <p:cNvSpPr/>
          <p:nvPr/>
        </p:nvSpPr>
        <p:spPr>
          <a:xfrm>
            <a:off x="-57102" y="4451606"/>
            <a:ext cx="1938591" cy="2247481"/>
          </a:xfrm>
          <a:prstGeom prst="rect">
            <a:avLst/>
          </a:prstGeom>
          <a:blipFill>
            <a:blip r:embed="rId2"/>
            <a:stretch>
              <a:fillRect/>
            </a:stretch>
          </a:blipFill>
          <a:ln w="12700">
            <a:miter lim="400000"/>
          </a:ln>
        </p:spPr>
        <p:txBody>
          <a:bodyPr lIns="45719" rIns="45719"/>
          <a:lstStyle/>
          <a:p>
            <a:pPr/>
          </a:p>
        </p:txBody>
      </p:sp>
      <p:sp>
        <p:nvSpPr>
          <p:cNvPr id="220" name="Freeform 15"/>
          <p:cNvSpPr/>
          <p:nvPr/>
        </p:nvSpPr>
        <p:spPr>
          <a:xfrm>
            <a:off x="-57103" y="8644680"/>
            <a:ext cx="3909442" cy="2119451"/>
          </a:xfrm>
          <a:prstGeom prst="rect">
            <a:avLst/>
          </a:prstGeom>
          <a:blipFill>
            <a:blip r:embed="rId2"/>
            <a:stretch>
              <a:fillRect/>
            </a:stretch>
          </a:blipFill>
          <a:ln w="12700">
            <a:miter lim="400000"/>
          </a:ln>
        </p:spPr>
        <p:txBody>
          <a:bodyPr lIns="45719" rIns="45719"/>
          <a:lstStyle/>
          <a:p>
            <a:pPr/>
          </a:p>
        </p:txBody>
      </p:sp>
      <p:sp>
        <p:nvSpPr>
          <p:cNvPr id="221" name="Freeform 17"/>
          <p:cNvSpPr/>
          <p:nvPr/>
        </p:nvSpPr>
        <p:spPr>
          <a:xfrm>
            <a:off x="5692483" y="4444560"/>
            <a:ext cx="1939962" cy="4200121"/>
          </a:xfrm>
          <a:prstGeom prst="rect">
            <a:avLst/>
          </a:prstGeom>
          <a:blipFill>
            <a:blip r:embed="rId2"/>
            <a:stretch>
              <a:fillRect/>
            </a:stretch>
          </a:blipFill>
          <a:ln w="12700">
            <a:miter lim="400000"/>
          </a:ln>
        </p:spPr>
        <p:txBody>
          <a:bodyPr lIns="45719" rIns="45719"/>
          <a:lstStyle/>
          <a:p>
            <a:pPr/>
          </a:p>
        </p:txBody>
      </p:sp>
      <p:sp>
        <p:nvSpPr>
          <p:cNvPr id="222" name="Freeform 19"/>
          <p:cNvSpPr/>
          <p:nvPr/>
        </p:nvSpPr>
        <p:spPr>
          <a:xfrm>
            <a:off x="3824964" y="8644449"/>
            <a:ext cx="1867518" cy="2119681"/>
          </a:xfrm>
          <a:prstGeom prst="rect">
            <a:avLst/>
          </a:prstGeom>
          <a:blipFill>
            <a:blip r:embed="rId2"/>
            <a:stretch>
              <a:fillRect/>
            </a:stretch>
          </a:blipFill>
          <a:ln w="12700">
            <a:miter lim="400000"/>
          </a:ln>
        </p:spPr>
        <p:txBody>
          <a:bodyPr lIns="45719" rIns="45719"/>
          <a:lstStyle/>
          <a:p>
            <a:pPr/>
          </a:p>
        </p:txBody>
      </p:sp>
      <p:sp>
        <p:nvSpPr>
          <p:cNvPr id="223" name="Freeform 21"/>
          <p:cNvSpPr/>
          <p:nvPr/>
        </p:nvSpPr>
        <p:spPr>
          <a:xfrm>
            <a:off x="5692483" y="2485800"/>
            <a:ext cx="1939962" cy="1965806"/>
          </a:xfrm>
          <a:prstGeom prst="rect">
            <a:avLst/>
          </a:prstGeom>
          <a:blipFill>
            <a:blip r:embed="rId2"/>
            <a:stretch>
              <a:fillRect/>
            </a:stretch>
          </a:blipFill>
          <a:ln w="12700">
            <a:miter lim="400000"/>
          </a:ln>
        </p:spPr>
        <p:txBody>
          <a:bodyPr lIns="45719" rIns="45719"/>
          <a:lstStyle/>
          <a:p>
            <a:pPr/>
          </a:p>
        </p:txBody>
      </p:sp>
      <p:sp>
        <p:nvSpPr>
          <p:cNvPr id="224" name="Freeform 23"/>
          <p:cNvSpPr/>
          <p:nvPr/>
        </p:nvSpPr>
        <p:spPr>
          <a:xfrm>
            <a:off x="5692483" y="-90033"/>
            <a:ext cx="1939962" cy="2575834"/>
          </a:xfrm>
          <a:prstGeom prst="rect">
            <a:avLst/>
          </a:prstGeom>
          <a:blipFill>
            <a:blip r:embed="rId2"/>
            <a:stretch>
              <a:fillRect/>
            </a:stretch>
          </a:blipFill>
          <a:ln w="12700">
            <a:miter lim="400000"/>
          </a:ln>
        </p:spPr>
        <p:txBody>
          <a:bodyPr lIns="45719" rIns="45719"/>
          <a:lstStyle/>
          <a:p>
            <a:pPr/>
          </a:p>
        </p:txBody>
      </p:sp>
      <p:sp>
        <p:nvSpPr>
          <p:cNvPr id="225" name="Freeform 25"/>
          <p:cNvSpPr/>
          <p:nvPr/>
        </p:nvSpPr>
        <p:spPr>
          <a:xfrm>
            <a:off x="-21701" y="6688434"/>
            <a:ext cx="1924619" cy="1956017"/>
          </a:xfrm>
          <a:prstGeom prst="rect">
            <a:avLst/>
          </a:prstGeom>
          <a:blipFill>
            <a:blip r:embed="rId2"/>
            <a:stretch>
              <a:fillRect/>
            </a:stretch>
          </a:blipFill>
          <a:ln w="12700">
            <a:miter lim="400000"/>
          </a:ln>
        </p:spPr>
        <p:txBody>
          <a:bodyPr lIns="45719" rIns="45719"/>
          <a:lstStyle/>
          <a:p>
            <a:pPr/>
          </a:p>
        </p:txBody>
      </p:sp>
      <p:sp>
        <p:nvSpPr>
          <p:cNvPr id="226" name="Freeform 27"/>
          <p:cNvSpPr/>
          <p:nvPr/>
        </p:nvSpPr>
        <p:spPr>
          <a:xfrm>
            <a:off x="-57103" y="8216868"/>
            <a:ext cx="1482856" cy="427583"/>
          </a:xfrm>
          <a:prstGeom prst="rect">
            <a:avLst/>
          </a:prstGeom>
          <a:solidFill>
            <a:srgbClr val="FFFFFF"/>
          </a:solidFill>
          <a:ln w="12700">
            <a:miter lim="400000"/>
          </a:ln>
        </p:spPr>
        <p:txBody>
          <a:bodyPr lIns="45719" rIns="45719"/>
          <a:lstStyle/>
          <a:p>
            <a:pPr/>
          </a:p>
        </p:txBody>
      </p:sp>
      <p:sp>
        <p:nvSpPr>
          <p:cNvPr id="227" name="TextBox 28"/>
          <p:cNvSpPr txBox="1"/>
          <p:nvPr/>
        </p:nvSpPr>
        <p:spPr>
          <a:xfrm>
            <a:off x="104209" y="8270699"/>
            <a:ext cx="1217333" cy="25717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2100"/>
              </a:lnSpc>
              <a:defRPr spc="153" sz="1500">
                <a:latin typeface="Lumios Typewriter Tape"/>
                <a:ea typeface="Lumios Typewriter Tape"/>
                <a:cs typeface="Lumios Typewriter Tape"/>
                <a:sym typeface="Lumios Typewriter Tape"/>
              </a:defRPr>
            </a:lvl1pPr>
          </a:lstStyle>
          <a:p>
            <a:pPr/>
            <a:r>
              <a:t>Carrière</a:t>
            </a:r>
          </a:p>
        </p:txBody>
      </p:sp>
      <p:sp>
        <p:nvSpPr>
          <p:cNvPr id="228" name="Freeform 30"/>
          <p:cNvSpPr/>
          <p:nvPr/>
        </p:nvSpPr>
        <p:spPr>
          <a:xfrm>
            <a:off x="2535114" y="4022654"/>
            <a:ext cx="1334186" cy="468076"/>
          </a:xfrm>
          <a:prstGeom prst="rect">
            <a:avLst/>
          </a:prstGeom>
          <a:solidFill>
            <a:srgbClr val="FFFFFF"/>
          </a:solidFill>
          <a:ln w="12700">
            <a:miter lim="400000"/>
          </a:ln>
        </p:spPr>
        <p:txBody>
          <a:bodyPr lIns="45719" rIns="45719"/>
          <a:lstStyle/>
          <a:p>
            <a:pPr/>
          </a:p>
        </p:txBody>
      </p:sp>
      <p:sp>
        <p:nvSpPr>
          <p:cNvPr id="229" name="TextBox 31"/>
          <p:cNvSpPr txBox="1"/>
          <p:nvPr/>
        </p:nvSpPr>
        <p:spPr>
          <a:xfrm>
            <a:off x="2607453" y="4065899"/>
            <a:ext cx="1172548" cy="25717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2100"/>
              </a:lnSpc>
              <a:defRPr spc="153" sz="1500">
                <a:latin typeface="Lumios Typewriter Tape"/>
                <a:ea typeface="Lumios Typewriter Tape"/>
                <a:cs typeface="Lumios Typewriter Tape"/>
                <a:sym typeface="Lumios Typewriter Tape"/>
              </a:defRPr>
            </a:lvl1pPr>
          </a:lstStyle>
          <a:p>
            <a:pPr/>
            <a:r>
              <a:t>Voyages</a:t>
            </a:r>
          </a:p>
        </p:txBody>
      </p:sp>
      <p:sp>
        <p:nvSpPr>
          <p:cNvPr id="230" name="Freeform 33"/>
          <p:cNvSpPr/>
          <p:nvPr/>
        </p:nvSpPr>
        <p:spPr>
          <a:xfrm>
            <a:off x="6105881" y="2076250"/>
            <a:ext cx="1526564" cy="427583"/>
          </a:xfrm>
          <a:prstGeom prst="rect">
            <a:avLst/>
          </a:prstGeom>
          <a:solidFill>
            <a:srgbClr val="FFFFFF"/>
          </a:solidFill>
          <a:ln w="12700">
            <a:miter lim="400000"/>
          </a:ln>
        </p:spPr>
        <p:txBody>
          <a:bodyPr lIns="45719" rIns="45719"/>
          <a:lstStyle/>
          <a:p>
            <a:pPr/>
          </a:p>
        </p:txBody>
      </p:sp>
      <p:sp>
        <p:nvSpPr>
          <p:cNvPr id="231" name="TextBox 34"/>
          <p:cNvSpPr txBox="1"/>
          <p:nvPr/>
        </p:nvSpPr>
        <p:spPr>
          <a:xfrm>
            <a:off x="6236984" y="2121243"/>
            <a:ext cx="1201270" cy="25717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2100"/>
              </a:lnSpc>
              <a:defRPr spc="153" sz="1500">
                <a:latin typeface="Lumios Typewriter Tape"/>
                <a:ea typeface="Lumios Typewriter Tape"/>
                <a:cs typeface="Lumios Typewriter Tape"/>
                <a:sym typeface="Lumios Typewriter Tape"/>
              </a:defRPr>
            </a:lvl1pPr>
          </a:lstStyle>
          <a:p>
            <a:pPr/>
            <a:r>
              <a:t>Famille</a:t>
            </a:r>
          </a:p>
        </p:txBody>
      </p:sp>
      <p:sp>
        <p:nvSpPr>
          <p:cNvPr id="232" name="Freeform 36"/>
          <p:cNvSpPr/>
          <p:nvPr/>
        </p:nvSpPr>
        <p:spPr>
          <a:xfrm>
            <a:off x="3824182" y="10264417"/>
            <a:ext cx="1426536" cy="499713"/>
          </a:xfrm>
          <a:prstGeom prst="rect">
            <a:avLst/>
          </a:prstGeom>
          <a:solidFill>
            <a:srgbClr val="FFFFFF"/>
          </a:solidFill>
          <a:ln w="12700">
            <a:miter lim="400000"/>
          </a:ln>
        </p:spPr>
        <p:txBody>
          <a:bodyPr lIns="45719" rIns="45719"/>
          <a:lstStyle/>
          <a:p>
            <a:pPr/>
          </a:p>
        </p:txBody>
      </p:sp>
      <p:sp>
        <p:nvSpPr>
          <p:cNvPr id="233" name="TextBox 37"/>
          <p:cNvSpPr txBox="1"/>
          <p:nvPr/>
        </p:nvSpPr>
        <p:spPr>
          <a:xfrm>
            <a:off x="3912596" y="10309400"/>
            <a:ext cx="1250493" cy="25717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2100"/>
              </a:lnSpc>
              <a:defRPr spc="153" sz="1500">
                <a:latin typeface="Lumios Typewriter Tape"/>
                <a:ea typeface="Lumios Typewriter Tape"/>
                <a:cs typeface="Lumios Typewriter Tape"/>
                <a:sym typeface="Lumios Typewriter Tape"/>
              </a:defRPr>
            </a:lvl1pPr>
          </a:lstStyle>
          <a:p>
            <a:pPr/>
            <a:r>
              <a:t>Santé</a:t>
            </a:r>
          </a:p>
        </p:txBody>
      </p:sp>
      <p:sp>
        <p:nvSpPr>
          <p:cNvPr id="234" name="Freeform 39"/>
          <p:cNvSpPr/>
          <p:nvPr/>
        </p:nvSpPr>
        <p:spPr>
          <a:xfrm>
            <a:off x="1867517" y="4451606"/>
            <a:ext cx="3824965" cy="2236830"/>
          </a:xfrm>
          <a:prstGeom prst="rect">
            <a:avLst/>
          </a:prstGeom>
          <a:solidFill>
            <a:srgbClr val="FFFFFF"/>
          </a:solidFill>
          <a:ln w="12700">
            <a:miter lim="400000"/>
          </a:ln>
        </p:spPr>
        <p:txBody>
          <a:bodyPr lIns="45719" rIns="45719"/>
          <a:lstStyle/>
          <a:p>
            <a:pPr/>
          </a:p>
        </p:txBody>
      </p:sp>
      <p:sp>
        <p:nvSpPr>
          <p:cNvPr id="235" name="TextBox 40"/>
          <p:cNvSpPr txBox="1"/>
          <p:nvPr/>
        </p:nvSpPr>
        <p:spPr>
          <a:xfrm>
            <a:off x="2909061" y="5193917"/>
            <a:ext cx="1741878" cy="361819"/>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2900"/>
              </a:lnSpc>
              <a:defRPr spc="233" sz="2300">
                <a:latin typeface="Lumios Typewriter Tape"/>
                <a:ea typeface="Lumios Typewriter Tape"/>
                <a:cs typeface="Lumios Typewriter Tape"/>
                <a:sym typeface="Lumios Typewriter Tape"/>
              </a:defRPr>
            </a:lvl1pPr>
          </a:lstStyle>
          <a:p>
            <a:pPr/>
            <a:r>
              <a:t>Ma Vision</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43" name="Group 2"/>
          <p:cNvGrpSpPr/>
          <p:nvPr/>
        </p:nvGrpSpPr>
        <p:grpSpPr>
          <a:xfrm>
            <a:off x="-1" y="0"/>
            <a:ext cx="7560002" cy="10692001"/>
            <a:chOff x="0" y="0"/>
            <a:chExt cx="7560000" cy="10691999"/>
          </a:xfrm>
        </p:grpSpPr>
        <p:pic>
          <p:nvPicPr>
            <p:cNvPr id="237" name="Picture 3" descr="Picture 3"/>
            <p:cNvPicPr>
              <a:picLocks noChangeAspect="1"/>
            </p:cNvPicPr>
            <p:nvPr/>
          </p:nvPicPr>
          <p:blipFill>
            <a:blip r:embed="rId2">
              <a:extLst/>
            </a:blip>
            <a:srcRect l="22122" t="0" r="22122" b="0"/>
            <a:stretch>
              <a:fillRect/>
            </a:stretch>
          </p:blipFill>
          <p:spPr>
            <a:xfrm>
              <a:off x="-1" y="0"/>
              <a:ext cx="5008252" cy="3500500"/>
            </a:xfrm>
            <a:prstGeom prst="rect">
              <a:avLst/>
            </a:prstGeom>
            <a:ln w="12700" cap="flat">
              <a:noFill/>
              <a:miter lim="400000"/>
            </a:ln>
            <a:effectLst/>
          </p:spPr>
        </p:pic>
        <p:pic>
          <p:nvPicPr>
            <p:cNvPr id="238" name="Picture 4" descr="Picture 4"/>
            <p:cNvPicPr>
              <a:picLocks noChangeAspect="1"/>
            </p:cNvPicPr>
            <p:nvPr/>
          </p:nvPicPr>
          <p:blipFill>
            <a:blip r:embed="rId2">
              <a:extLst/>
            </a:blip>
            <a:srcRect l="36326" t="0" r="36326" b="0"/>
            <a:stretch>
              <a:fillRect/>
            </a:stretch>
          </p:blipFill>
          <p:spPr>
            <a:xfrm>
              <a:off x="5103500" y="0"/>
              <a:ext cx="2456500" cy="3500500"/>
            </a:xfrm>
            <a:prstGeom prst="rect">
              <a:avLst/>
            </a:prstGeom>
            <a:ln w="12700" cap="flat">
              <a:noFill/>
              <a:miter lim="400000"/>
            </a:ln>
            <a:effectLst/>
          </p:spPr>
        </p:pic>
        <p:pic>
          <p:nvPicPr>
            <p:cNvPr id="239" name="Picture 5" descr="Picture 5"/>
            <p:cNvPicPr>
              <a:picLocks noChangeAspect="1"/>
            </p:cNvPicPr>
            <p:nvPr/>
          </p:nvPicPr>
          <p:blipFill>
            <a:blip r:embed="rId2">
              <a:extLst/>
            </a:blip>
            <a:srcRect l="36326" t="0" r="36326" b="0"/>
            <a:stretch>
              <a:fillRect/>
            </a:stretch>
          </p:blipFill>
          <p:spPr>
            <a:xfrm>
              <a:off x="0" y="3595749"/>
              <a:ext cx="2456500" cy="3500501"/>
            </a:xfrm>
            <a:prstGeom prst="rect">
              <a:avLst/>
            </a:prstGeom>
            <a:ln w="12700" cap="flat">
              <a:noFill/>
              <a:miter lim="400000"/>
            </a:ln>
            <a:effectLst/>
          </p:spPr>
        </p:pic>
        <p:pic>
          <p:nvPicPr>
            <p:cNvPr id="240" name="Picture 6" descr="Picture 6"/>
            <p:cNvPicPr>
              <a:picLocks noChangeAspect="1"/>
            </p:cNvPicPr>
            <p:nvPr/>
          </p:nvPicPr>
          <p:blipFill>
            <a:blip r:embed="rId2">
              <a:extLst/>
            </a:blip>
            <a:srcRect l="22122" t="0" r="22122" b="0"/>
            <a:stretch>
              <a:fillRect/>
            </a:stretch>
          </p:blipFill>
          <p:spPr>
            <a:xfrm>
              <a:off x="2551749" y="3595749"/>
              <a:ext cx="5008251" cy="3500501"/>
            </a:xfrm>
            <a:prstGeom prst="rect">
              <a:avLst/>
            </a:prstGeom>
            <a:ln w="12700" cap="flat">
              <a:noFill/>
              <a:miter lim="400000"/>
            </a:ln>
            <a:effectLst/>
          </p:spPr>
        </p:pic>
        <p:pic>
          <p:nvPicPr>
            <p:cNvPr id="241" name="Picture 7" descr="Picture 7"/>
            <p:cNvPicPr>
              <a:picLocks noChangeAspect="1"/>
            </p:cNvPicPr>
            <p:nvPr/>
          </p:nvPicPr>
          <p:blipFill>
            <a:blip r:embed="rId2">
              <a:extLst/>
            </a:blip>
            <a:srcRect l="22122" t="0" r="22122" b="0"/>
            <a:stretch>
              <a:fillRect/>
            </a:stretch>
          </p:blipFill>
          <p:spPr>
            <a:xfrm>
              <a:off x="-1" y="7191500"/>
              <a:ext cx="5008252" cy="3500501"/>
            </a:xfrm>
            <a:prstGeom prst="rect">
              <a:avLst/>
            </a:prstGeom>
            <a:ln w="12700" cap="flat">
              <a:noFill/>
              <a:miter lim="400000"/>
            </a:ln>
            <a:effectLst/>
          </p:spPr>
        </p:pic>
        <p:pic>
          <p:nvPicPr>
            <p:cNvPr id="242" name="Picture 8" descr="Picture 8"/>
            <p:cNvPicPr>
              <a:picLocks noChangeAspect="1"/>
            </p:cNvPicPr>
            <p:nvPr/>
          </p:nvPicPr>
          <p:blipFill>
            <a:blip r:embed="rId2">
              <a:extLst/>
            </a:blip>
            <a:srcRect l="36326" t="0" r="36326" b="0"/>
            <a:stretch>
              <a:fillRect/>
            </a:stretch>
          </p:blipFill>
          <p:spPr>
            <a:xfrm>
              <a:off x="5103500" y="7191500"/>
              <a:ext cx="2456500" cy="3500501"/>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5" name="Picture 3" descr="Picture 3"/>
          <p:cNvPicPr>
            <a:picLocks noChangeAspect="1"/>
          </p:cNvPicPr>
          <p:nvPr/>
        </p:nvPicPr>
        <p:blipFill>
          <a:blip r:embed="rId2">
            <a:extLst/>
          </a:blip>
          <a:srcRect l="15504" t="0" r="15504" b="0"/>
          <a:stretch>
            <a:fillRect/>
          </a:stretch>
        </p:blipFill>
        <p:spPr>
          <a:xfrm>
            <a:off x="0" y="0"/>
            <a:ext cx="2482514" cy="1402252"/>
          </a:xfrm>
          <a:prstGeom prst="rect">
            <a:avLst/>
          </a:prstGeom>
          <a:ln w="12700">
            <a:miter lim="400000"/>
          </a:ln>
        </p:spPr>
      </p:pic>
      <p:pic>
        <p:nvPicPr>
          <p:cNvPr id="246" name="Picture 5" descr="Picture 5"/>
          <p:cNvPicPr>
            <a:picLocks noChangeAspect="1"/>
          </p:cNvPicPr>
          <p:nvPr/>
        </p:nvPicPr>
        <p:blipFill>
          <a:blip r:embed="rId2">
            <a:extLst/>
          </a:blip>
          <a:srcRect l="15504" t="0" r="15504" b="0"/>
          <a:stretch>
            <a:fillRect/>
          </a:stretch>
        </p:blipFill>
        <p:spPr>
          <a:xfrm>
            <a:off x="2538742" y="0"/>
            <a:ext cx="2482514" cy="1402252"/>
          </a:xfrm>
          <a:prstGeom prst="rect">
            <a:avLst/>
          </a:prstGeom>
          <a:ln w="12700">
            <a:miter lim="400000"/>
          </a:ln>
        </p:spPr>
      </p:pic>
      <p:pic>
        <p:nvPicPr>
          <p:cNvPr id="247" name="Picture 7" descr="Picture 7"/>
          <p:cNvPicPr>
            <a:picLocks noChangeAspect="1"/>
          </p:cNvPicPr>
          <p:nvPr/>
        </p:nvPicPr>
        <p:blipFill>
          <a:blip r:embed="rId2">
            <a:extLst/>
          </a:blip>
          <a:srcRect l="15504" t="0" r="15504" b="0"/>
          <a:stretch>
            <a:fillRect/>
          </a:stretch>
        </p:blipFill>
        <p:spPr>
          <a:xfrm>
            <a:off x="5077487" y="0"/>
            <a:ext cx="2482514" cy="1402252"/>
          </a:xfrm>
          <a:prstGeom prst="rect">
            <a:avLst/>
          </a:prstGeom>
          <a:ln w="12700">
            <a:miter lim="400000"/>
          </a:ln>
        </p:spPr>
      </p:pic>
      <p:pic>
        <p:nvPicPr>
          <p:cNvPr id="248" name="Picture 9" descr="Picture 9"/>
          <p:cNvPicPr>
            <a:picLocks noChangeAspect="1"/>
          </p:cNvPicPr>
          <p:nvPr/>
        </p:nvPicPr>
        <p:blipFill>
          <a:blip r:embed="rId2">
            <a:extLst/>
          </a:blip>
          <a:srcRect l="29956" t="0" r="29955" b="0"/>
          <a:stretch>
            <a:fillRect/>
          </a:stretch>
        </p:blipFill>
        <p:spPr>
          <a:xfrm>
            <a:off x="0" y="1460924"/>
            <a:ext cx="2482514" cy="2413307"/>
          </a:xfrm>
          <a:prstGeom prst="rect">
            <a:avLst/>
          </a:prstGeom>
          <a:ln w="12700">
            <a:miter lim="400000"/>
          </a:ln>
        </p:spPr>
      </p:pic>
      <p:pic>
        <p:nvPicPr>
          <p:cNvPr id="249" name="Picture 11" descr="Picture 11"/>
          <p:cNvPicPr>
            <a:picLocks noChangeAspect="1"/>
          </p:cNvPicPr>
          <p:nvPr/>
        </p:nvPicPr>
        <p:blipFill>
          <a:blip r:embed="rId2">
            <a:extLst/>
          </a:blip>
          <a:srcRect l="29956" t="0" r="29955" b="0"/>
          <a:stretch>
            <a:fillRect/>
          </a:stretch>
        </p:blipFill>
        <p:spPr>
          <a:xfrm>
            <a:off x="2538743" y="1460924"/>
            <a:ext cx="2482514" cy="2413307"/>
          </a:xfrm>
          <a:prstGeom prst="rect">
            <a:avLst/>
          </a:prstGeom>
          <a:ln w="12700">
            <a:miter lim="400000"/>
          </a:ln>
        </p:spPr>
      </p:pic>
      <p:pic>
        <p:nvPicPr>
          <p:cNvPr id="250" name="Picture 13" descr="Picture 13"/>
          <p:cNvPicPr>
            <a:picLocks noChangeAspect="1"/>
          </p:cNvPicPr>
          <p:nvPr/>
        </p:nvPicPr>
        <p:blipFill>
          <a:blip r:embed="rId2">
            <a:extLst/>
          </a:blip>
          <a:srcRect l="29956" t="0" r="29955" b="0"/>
          <a:stretch>
            <a:fillRect/>
          </a:stretch>
        </p:blipFill>
        <p:spPr>
          <a:xfrm>
            <a:off x="5077487" y="1460924"/>
            <a:ext cx="2482514" cy="2413307"/>
          </a:xfrm>
          <a:prstGeom prst="rect">
            <a:avLst/>
          </a:prstGeom>
          <a:ln w="12700">
            <a:miter lim="400000"/>
          </a:ln>
        </p:spPr>
      </p:pic>
      <p:pic>
        <p:nvPicPr>
          <p:cNvPr id="251" name="Picture 15" descr="Picture 15"/>
          <p:cNvPicPr>
            <a:picLocks noChangeAspect="1"/>
          </p:cNvPicPr>
          <p:nvPr/>
        </p:nvPicPr>
        <p:blipFill>
          <a:blip r:embed="rId2">
            <a:extLst/>
          </a:blip>
          <a:srcRect l="29956" t="0" r="29955" b="0"/>
          <a:stretch>
            <a:fillRect/>
          </a:stretch>
        </p:blipFill>
        <p:spPr>
          <a:xfrm>
            <a:off x="-920" y="6817768"/>
            <a:ext cx="2482514" cy="2413308"/>
          </a:xfrm>
          <a:prstGeom prst="rect">
            <a:avLst/>
          </a:prstGeom>
          <a:ln w="12700">
            <a:miter lim="400000"/>
          </a:ln>
        </p:spPr>
      </p:pic>
      <p:pic>
        <p:nvPicPr>
          <p:cNvPr id="252" name="Picture 17" descr="Picture 17"/>
          <p:cNvPicPr>
            <a:picLocks noChangeAspect="1"/>
          </p:cNvPicPr>
          <p:nvPr/>
        </p:nvPicPr>
        <p:blipFill>
          <a:blip r:embed="rId2">
            <a:extLst/>
          </a:blip>
          <a:srcRect l="29956" t="0" r="29955" b="0"/>
          <a:stretch>
            <a:fillRect/>
          </a:stretch>
        </p:blipFill>
        <p:spPr>
          <a:xfrm>
            <a:off x="2537823" y="6817768"/>
            <a:ext cx="2482514" cy="2413308"/>
          </a:xfrm>
          <a:prstGeom prst="rect">
            <a:avLst/>
          </a:prstGeom>
          <a:ln w="12700">
            <a:miter lim="400000"/>
          </a:ln>
        </p:spPr>
      </p:pic>
      <p:pic>
        <p:nvPicPr>
          <p:cNvPr id="253" name="Picture 19" descr="Picture 19"/>
          <p:cNvPicPr>
            <a:picLocks noChangeAspect="1"/>
          </p:cNvPicPr>
          <p:nvPr/>
        </p:nvPicPr>
        <p:blipFill>
          <a:blip r:embed="rId2">
            <a:extLst/>
          </a:blip>
          <a:srcRect l="29956" t="0" r="29955" b="0"/>
          <a:stretch>
            <a:fillRect/>
          </a:stretch>
        </p:blipFill>
        <p:spPr>
          <a:xfrm>
            <a:off x="5076566" y="6817768"/>
            <a:ext cx="2482514" cy="2413308"/>
          </a:xfrm>
          <a:prstGeom prst="rect">
            <a:avLst/>
          </a:prstGeom>
          <a:ln w="12700">
            <a:miter lim="400000"/>
          </a:ln>
        </p:spPr>
      </p:pic>
      <p:pic>
        <p:nvPicPr>
          <p:cNvPr id="254" name="Picture 21" descr="Picture 21"/>
          <p:cNvPicPr>
            <a:picLocks noChangeAspect="1"/>
          </p:cNvPicPr>
          <p:nvPr/>
        </p:nvPicPr>
        <p:blipFill>
          <a:blip r:embed="rId2">
            <a:extLst/>
          </a:blip>
          <a:srcRect l="15504" t="0" r="15504" b="0"/>
          <a:stretch>
            <a:fillRect/>
          </a:stretch>
        </p:blipFill>
        <p:spPr>
          <a:xfrm>
            <a:off x="-921" y="9289749"/>
            <a:ext cx="2482515" cy="1402252"/>
          </a:xfrm>
          <a:prstGeom prst="rect">
            <a:avLst/>
          </a:prstGeom>
          <a:ln w="12700">
            <a:miter lim="400000"/>
          </a:ln>
        </p:spPr>
      </p:pic>
      <p:pic>
        <p:nvPicPr>
          <p:cNvPr id="255" name="Picture 23" descr="Picture 23"/>
          <p:cNvPicPr>
            <a:picLocks noChangeAspect="1"/>
          </p:cNvPicPr>
          <p:nvPr/>
        </p:nvPicPr>
        <p:blipFill>
          <a:blip r:embed="rId2">
            <a:extLst/>
          </a:blip>
          <a:srcRect l="15504" t="0" r="15504" b="0"/>
          <a:stretch>
            <a:fillRect/>
          </a:stretch>
        </p:blipFill>
        <p:spPr>
          <a:xfrm>
            <a:off x="2537823" y="9289749"/>
            <a:ext cx="2482514" cy="1402252"/>
          </a:xfrm>
          <a:prstGeom prst="rect">
            <a:avLst/>
          </a:prstGeom>
          <a:ln w="12700">
            <a:miter lim="400000"/>
          </a:ln>
        </p:spPr>
      </p:pic>
      <p:pic>
        <p:nvPicPr>
          <p:cNvPr id="256" name="Picture 25" descr="Picture 25"/>
          <p:cNvPicPr>
            <a:picLocks noChangeAspect="1"/>
          </p:cNvPicPr>
          <p:nvPr/>
        </p:nvPicPr>
        <p:blipFill>
          <a:blip r:embed="rId2">
            <a:extLst/>
          </a:blip>
          <a:srcRect l="15504" t="0" r="15504" b="0"/>
          <a:stretch>
            <a:fillRect/>
          </a:stretch>
        </p:blipFill>
        <p:spPr>
          <a:xfrm>
            <a:off x="5077487" y="9289749"/>
            <a:ext cx="2482514" cy="1402252"/>
          </a:xfrm>
          <a:prstGeom prst="rect">
            <a:avLst/>
          </a:prstGeom>
          <a:ln w="12700">
            <a:miter lim="400000"/>
          </a:ln>
        </p:spPr>
      </p:pic>
      <p:sp>
        <p:nvSpPr>
          <p:cNvPr id="257" name="AutoShape 26"/>
          <p:cNvSpPr/>
          <p:nvPr/>
        </p:nvSpPr>
        <p:spPr>
          <a:xfrm>
            <a:off x="5517467" y="5347687"/>
            <a:ext cx="2042532" cy="1"/>
          </a:xfrm>
          <a:prstGeom prst="line">
            <a:avLst/>
          </a:prstGeom>
          <a:ln>
            <a:solidFill>
              <a:srgbClr val="000000"/>
            </a:solidFill>
          </a:ln>
        </p:spPr>
        <p:txBody>
          <a:bodyPr lIns="45719" rIns="45719"/>
          <a:lstStyle/>
          <a:p>
            <a:pPr/>
          </a:p>
        </p:txBody>
      </p:sp>
      <p:sp>
        <p:nvSpPr>
          <p:cNvPr id="258" name="TextBox 27"/>
          <p:cNvSpPr txBox="1"/>
          <p:nvPr/>
        </p:nvSpPr>
        <p:spPr>
          <a:xfrm>
            <a:off x="895452" y="4792188"/>
            <a:ext cx="5769095" cy="97928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8000"/>
              </a:lnSpc>
              <a:defRPr spc="-668" sz="5700">
                <a:latin typeface="Cinzel"/>
                <a:ea typeface="Cinzel"/>
                <a:cs typeface="Cinzel"/>
                <a:sym typeface="Cinzel"/>
              </a:defRPr>
            </a:lvl1pPr>
          </a:lstStyle>
          <a:p>
            <a:pPr/>
            <a:r>
              <a:t>VISION</a:t>
            </a:r>
          </a:p>
        </p:txBody>
      </p:sp>
      <p:sp>
        <p:nvSpPr>
          <p:cNvPr id="259" name="TextBox 28"/>
          <p:cNvSpPr txBox="1"/>
          <p:nvPr/>
        </p:nvSpPr>
        <p:spPr>
          <a:xfrm>
            <a:off x="895452" y="4293959"/>
            <a:ext cx="5769095" cy="84415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6900"/>
              </a:lnSpc>
              <a:defRPr spc="-575" sz="4900">
                <a:latin typeface="Cinzel"/>
                <a:ea typeface="Cinzel"/>
                <a:cs typeface="Cinzel"/>
                <a:sym typeface="Cinzel"/>
              </a:defRPr>
            </a:lvl1pPr>
          </a:lstStyle>
          <a:p>
            <a:pPr/>
            <a:r>
              <a:t>MA</a:t>
            </a:r>
          </a:p>
        </p:txBody>
      </p:sp>
      <p:sp>
        <p:nvSpPr>
          <p:cNvPr id="260" name="TextBox 29"/>
          <p:cNvSpPr txBox="1"/>
          <p:nvPr/>
        </p:nvSpPr>
        <p:spPr>
          <a:xfrm>
            <a:off x="895452" y="5457225"/>
            <a:ext cx="5769095" cy="84415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6900"/>
              </a:lnSpc>
              <a:defRPr spc="-575" sz="4900">
                <a:latin typeface="Cinzel"/>
                <a:ea typeface="Cinzel"/>
                <a:cs typeface="Cinzel"/>
                <a:sym typeface="Cinzel"/>
              </a:defRPr>
            </a:lvl1pPr>
          </a:lstStyle>
          <a:p>
            <a:pPr/>
            <a:r>
              <a:t>DE VIE</a:t>
            </a:r>
          </a:p>
        </p:txBody>
      </p:sp>
      <p:sp>
        <p:nvSpPr>
          <p:cNvPr id="261" name="AutoShape 30"/>
          <p:cNvSpPr/>
          <p:nvPr/>
        </p:nvSpPr>
        <p:spPr>
          <a:xfrm>
            <a:off x="0" y="5338162"/>
            <a:ext cx="2042531" cy="1"/>
          </a:xfrm>
          <a:prstGeom prst="line">
            <a:avLst/>
          </a:prstGeom>
          <a:ln>
            <a:solidFill>
              <a:srgbClr val="000000"/>
            </a:solidFill>
          </a:ln>
        </p:spPr>
        <p:txBody>
          <a:bodyPr lIns="45719" rIns="45719"/>
          <a:lstStyle/>
          <a:p>
            <a:pP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3" name="TextBox 2"/>
          <p:cNvSpPr txBox="1"/>
          <p:nvPr/>
        </p:nvSpPr>
        <p:spPr>
          <a:xfrm>
            <a:off x="2154020" y="679799"/>
            <a:ext cx="3203303" cy="68579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5600"/>
              </a:lnSpc>
              <a:defRPr b="1" sz="4000">
                <a:latin typeface="Montserrat Bold"/>
                <a:ea typeface="Montserrat Bold"/>
                <a:cs typeface="Montserrat Bold"/>
                <a:sym typeface="Montserrat Bold"/>
              </a:defRPr>
            </a:lvl1pPr>
          </a:lstStyle>
          <a:p>
            <a:pPr/>
            <a:r>
              <a:t>La méthode</a:t>
            </a:r>
          </a:p>
        </p:txBody>
      </p:sp>
      <p:sp>
        <p:nvSpPr>
          <p:cNvPr id="264" name="TextBox 3"/>
          <p:cNvSpPr txBox="1"/>
          <p:nvPr/>
        </p:nvSpPr>
        <p:spPr>
          <a:xfrm>
            <a:off x="429248" y="5394943"/>
            <a:ext cx="6652846" cy="48818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4000"/>
              </a:lnSpc>
              <a:defRPr sz="2800">
                <a:latin typeface="Open Sans"/>
                <a:ea typeface="Open Sans"/>
                <a:cs typeface="Open Sans"/>
                <a:sym typeface="Open Sans"/>
              </a:defRPr>
            </a:lvl1pPr>
          </a:lstStyle>
          <a:p>
            <a:pPr/>
            <a:r>
              <a:t>Etape 2 : Croyances</a:t>
            </a:r>
          </a:p>
        </p:txBody>
      </p:sp>
      <p:sp>
        <p:nvSpPr>
          <p:cNvPr id="265" name="TextBox 4"/>
          <p:cNvSpPr txBox="1"/>
          <p:nvPr/>
        </p:nvSpPr>
        <p:spPr>
          <a:xfrm>
            <a:off x="755999" y="6640930"/>
            <a:ext cx="6048002" cy="286385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1" marL="302264" indent="-151132" algn="just">
              <a:lnSpc>
                <a:spcPts val="1900"/>
              </a:lnSpc>
              <a:buSzPct val="100000"/>
              <a:buFont typeface="Arial"/>
              <a:buChar char="•"/>
              <a:defRPr sz="1400">
                <a:latin typeface="Open Sans"/>
                <a:ea typeface="Open Sans"/>
                <a:cs typeface="Open Sans"/>
                <a:sym typeface="Open Sans"/>
              </a:defRPr>
            </a:pPr>
            <a:r>
              <a:t>Une fois que tu peux clairement voir ce que le futur te réserve, il est temps de te concentrer concrètement sur tes objectifs et les comportements clés qui t’y mèneront. Cette feuille de travail sur l’identité et les affirmations est puissante car elle provoque un changement profond de croyances.</a:t>
            </a:r>
          </a:p>
          <a:p>
            <a:pPr algn="just">
              <a:lnSpc>
                <a:spcPts val="1900"/>
              </a:lnSpc>
            </a:pPr>
          </a:p>
          <a:p>
            <a:pPr lvl="1" marL="302264" indent="-151132" algn="just">
              <a:lnSpc>
                <a:spcPts val="1900"/>
              </a:lnSpc>
              <a:buSzPct val="100000"/>
              <a:buFont typeface="Arial"/>
              <a:buChar char="•"/>
              <a:defRPr sz="1400">
                <a:latin typeface="Open Sans"/>
                <a:ea typeface="Open Sans"/>
                <a:cs typeface="Open Sans"/>
                <a:sym typeface="Open Sans"/>
              </a:defRPr>
            </a:pPr>
            <a:r>
              <a:t>Juste après ton réveil, et après avoir parcouru la première partie de cette feuille où tu clarifies la vision et l’avenir de ta vie, regarde ensuite tes objectifs pour l’année, puis ta feuille « wikipédia » et enfin tes affirmations. Choisis une affirmation et écris-la 10 fois sur une feuille de papier.</a:t>
            </a:r>
          </a:p>
        </p:txBody>
      </p:sp>
      <p:sp>
        <p:nvSpPr>
          <p:cNvPr id="266" name="TextBox 5"/>
          <p:cNvSpPr txBox="1"/>
          <p:nvPr/>
        </p:nvSpPr>
        <p:spPr>
          <a:xfrm>
            <a:off x="2621178" y="2356153"/>
            <a:ext cx="4181361" cy="262305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just">
              <a:lnSpc>
                <a:spcPts val="2300"/>
              </a:lnSpc>
              <a:defRPr b="1" sz="1700">
                <a:latin typeface="Open Sans Bold"/>
                <a:ea typeface="Open Sans Bold"/>
                <a:cs typeface="Open Sans Bold"/>
                <a:sym typeface="Open Sans Bold"/>
              </a:defRPr>
            </a:pPr>
            <a:r>
              <a:t>Croyance</a:t>
            </a:r>
            <a:r>
              <a:rPr b="0">
                <a:latin typeface="Open Sans"/>
                <a:ea typeface="Open Sans"/>
                <a:cs typeface="Open Sans"/>
                <a:sym typeface="Open Sans"/>
              </a:rPr>
              <a:t>: Une fois que ton cerveau voit une image de la réalité (ou ce qu’i percoit être la réalité), alors il peut commencer à y croire. Nous allons planter la graine dans notre cerveau avec le pouvoir de la répétition et l’écriture d’affirmation quotidiennes</a:t>
            </a:r>
            <a:endParaRPr b="0">
              <a:latin typeface="Open Sans"/>
              <a:ea typeface="Open Sans"/>
              <a:cs typeface="Open Sans"/>
              <a:sym typeface="Open Sans"/>
            </a:endParaRPr>
          </a:p>
          <a:p>
            <a:pPr algn="just">
              <a:lnSpc>
                <a:spcPts val="2300"/>
              </a:lnSpc>
            </a:pPr>
            <a:endParaRPr>
              <a:latin typeface="Open Sans"/>
              <a:ea typeface="Open Sans"/>
              <a:cs typeface="Open Sans"/>
              <a:sym typeface="Open Sans"/>
            </a:endParaRPr>
          </a:p>
        </p:txBody>
      </p:sp>
      <p:sp>
        <p:nvSpPr>
          <p:cNvPr id="267" name="Freeform 6"/>
          <p:cNvSpPr/>
          <p:nvPr/>
        </p:nvSpPr>
        <p:spPr>
          <a:xfrm>
            <a:off x="408380" y="2384728"/>
            <a:ext cx="1934982" cy="1934982"/>
          </a:xfrm>
          <a:prstGeom prst="rect">
            <a:avLst/>
          </a:prstGeom>
          <a:blipFill>
            <a:blip r:embed="rId2"/>
            <a:stretch>
              <a:fillRect/>
            </a:stretch>
          </a:blipFill>
          <a:ln w="12700">
            <a:miter lim="400000"/>
          </a:ln>
        </p:spPr>
        <p:txBody>
          <a:bodyPr lIns="45719" rIns="45719"/>
          <a:lstStyle/>
          <a:p>
            <a:pPr/>
          </a:p>
        </p:txBody>
      </p:sp>
      <p:sp>
        <p:nvSpPr>
          <p:cNvPr id="268" name="AutoShape 7"/>
          <p:cNvSpPr/>
          <p:nvPr/>
        </p:nvSpPr>
        <p:spPr>
          <a:xfrm>
            <a:off x="711617" y="4983546"/>
            <a:ext cx="6136766" cy="1"/>
          </a:xfrm>
          <a:prstGeom prst="line">
            <a:avLst/>
          </a:prstGeom>
          <a:ln w="38100">
            <a:solidFill>
              <a:srgbClr val="000000"/>
            </a:solidFill>
          </a:ln>
        </p:spPr>
        <p:txBody>
          <a:bodyPr lIns="45719" rIns="45719"/>
          <a:lstStyle/>
          <a:p>
            <a:pP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0" name="Freeform 3"/>
          <p:cNvSpPr/>
          <p:nvPr/>
        </p:nvSpPr>
        <p:spPr>
          <a:xfrm>
            <a:off x="-281177" y="2207191"/>
            <a:ext cx="8474275" cy="8579792"/>
          </a:xfrm>
          <a:prstGeom prst="rect">
            <a:avLst/>
          </a:prstGeom>
          <a:solidFill>
            <a:srgbClr val="D9D9D9"/>
          </a:solidFill>
          <a:ln w="12700">
            <a:miter lim="400000"/>
          </a:ln>
        </p:spPr>
        <p:txBody>
          <a:bodyPr lIns="45719" rIns="45719"/>
          <a:lstStyle/>
          <a:p>
            <a:pPr/>
          </a:p>
        </p:txBody>
      </p:sp>
      <p:sp>
        <p:nvSpPr>
          <p:cNvPr id="271" name="TextBox 5"/>
          <p:cNvSpPr txBox="1"/>
          <p:nvPr/>
        </p:nvSpPr>
        <p:spPr>
          <a:xfrm>
            <a:off x="1813449" y="679799"/>
            <a:ext cx="3930181" cy="68579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5600"/>
              </a:lnSpc>
              <a:defRPr b="1" sz="4000">
                <a:latin typeface="Montserrat Bold"/>
                <a:ea typeface="Montserrat Bold"/>
                <a:cs typeface="Montserrat Bold"/>
                <a:sym typeface="Montserrat Bold"/>
              </a:defRPr>
            </a:lvl1pPr>
          </a:lstStyle>
          <a:p>
            <a:pPr/>
            <a:r>
              <a:t>Objectifs 2026 </a:t>
            </a:r>
          </a:p>
        </p:txBody>
      </p:sp>
      <p:sp>
        <p:nvSpPr>
          <p:cNvPr id="272" name="TextBox 6"/>
          <p:cNvSpPr txBox="1"/>
          <p:nvPr/>
        </p:nvSpPr>
        <p:spPr>
          <a:xfrm>
            <a:off x="453577" y="1444974"/>
            <a:ext cx="6652846" cy="28333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2300"/>
              </a:lnSpc>
              <a:defRPr sz="1700">
                <a:latin typeface="Open Sans"/>
                <a:ea typeface="Open Sans"/>
                <a:cs typeface="Open Sans"/>
                <a:sym typeface="Open Sans"/>
              </a:defRPr>
            </a:lvl1pPr>
          </a:lstStyle>
          <a:p>
            <a:pPr/>
            <a:r>
              <a:t>L’ANNÉE DE : Sacrifice, Discipline, Croissance</a:t>
            </a:r>
          </a:p>
        </p:txBody>
      </p:sp>
      <p:sp>
        <p:nvSpPr>
          <p:cNvPr id="273" name="TextBox 7"/>
          <p:cNvSpPr txBox="1"/>
          <p:nvPr/>
        </p:nvSpPr>
        <p:spPr>
          <a:xfrm>
            <a:off x="755999" y="3205986"/>
            <a:ext cx="239167" cy="531913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just">
              <a:lnSpc>
                <a:spcPts val="3000"/>
              </a:lnSpc>
              <a:defRPr b="1" sz="2100">
                <a:solidFill>
                  <a:srgbClr val="040606"/>
                </a:solidFill>
                <a:latin typeface="Open Sans Bold"/>
                <a:ea typeface="Open Sans Bold"/>
                <a:cs typeface="Open Sans Bold"/>
                <a:sym typeface="Open Sans Bold"/>
              </a:defRPr>
            </a:pPr>
            <a:r>
              <a:t>1.</a:t>
            </a:r>
          </a:p>
          <a:p>
            <a:pPr algn="just">
              <a:lnSpc>
                <a:spcPts val="3000"/>
              </a:lnSpc>
            </a:pPr>
          </a:p>
          <a:p>
            <a:pPr algn="just">
              <a:lnSpc>
                <a:spcPts val="3000"/>
              </a:lnSpc>
            </a:pPr>
          </a:p>
          <a:p>
            <a:pPr algn="just">
              <a:lnSpc>
                <a:spcPts val="3000"/>
              </a:lnSpc>
            </a:pPr>
          </a:p>
          <a:p>
            <a:pPr algn="just">
              <a:lnSpc>
                <a:spcPts val="3000"/>
              </a:lnSpc>
            </a:pPr>
          </a:p>
          <a:p>
            <a:pPr algn="just">
              <a:lnSpc>
                <a:spcPts val="3000"/>
              </a:lnSpc>
            </a:pPr>
          </a:p>
          <a:p>
            <a:pPr algn="just">
              <a:lnSpc>
                <a:spcPts val="3000"/>
              </a:lnSpc>
              <a:defRPr b="1" sz="2100">
                <a:solidFill>
                  <a:srgbClr val="040606"/>
                </a:solidFill>
                <a:latin typeface="Open Sans Bold"/>
                <a:ea typeface="Open Sans Bold"/>
                <a:cs typeface="Open Sans Bold"/>
                <a:sym typeface="Open Sans Bold"/>
              </a:defRPr>
            </a:pPr>
            <a:r>
              <a:t>2.</a:t>
            </a:r>
          </a:p>
          <a:p>
            <a:pPr algn="just">
              <a:lnSpc>
                <a:spcPts val="3000"/>
              </a:lnSpc>
            </a:pPr>
          </a:p>
          <a:p>
            <a:pPr algn="just">
              <a:lnSpc>
                <a:spcPts val="3000"/>
              </a:lnSpc>
            </a:pPr>
          </a:p>
          <a:p>
            <a:pPr algn="just">
              <a:lnSpc>
                <a:spcPts val="3000"/>
              </a:lnSpc>
            </a:pPr>
          </a:p>
          <a:p>
            <a:pPr algn="just">
              <a:lnSpc>
                <a:spcPts val="3000"/>
              </a:lnSpc>
            </a:pPr>
          </a:p>
          <a:p>
            <a:pPr algn="just">
              <a:lnSpc>
                <a:spcPts val="3000"/>
              </a:lnSpc>
            </a:pPr>
          </a:p>
          <a:p>
            <a:pPr algn="just">
              <a:lnSpc>
                <a:spcPts val="3000"/>
              </a:lnSpc>
            </a:pPr>
          </a:p>
          <a:p>
            <a:pPr algn="just">
              <a:lnSpc>
                <a:spcPts val="3000"/>
              </a:lnSpc>
              <a:defRPr b="1" sz="2100">
                <a:solidFill>
                  <a:srgbClr val="040606"/>
                </a:solidFill>
                <a:latin typeface="Open Sans Bold"/>
                <a:ea typeface="Open Sans Bold"/>
                <a:cs typeface="Open Sans Bold"/>
                <a:sym typeface="Open Sans Bold"/>
              </a:defRPr>
            </a:pPr>
            <a:r>
              <a:t>3.</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5" name="Freeform 3"/>
          <p:cNvSpPr/>
          <p:nvPr/>
        </p:nvSpPr>
        <p:spPr>
          <a:xfrm>
            <a:off x="5252625" y="2378124"/>
            <a:ext cx="1752130" cy="17521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96" y="0"/>
                </a:moveTo>
                <a:lnTo>
                  <a:pt x="19604" y="0"/>
                </a:lnTo>
                <a:cubicBezTo>
                  <a:pt x="20706" y="0"/>
                  <a:pt x="21600" y="894"/>
                  <a:pt x="21600" y="1996"/>
                </a:cubicBezTo>
                <a:lnTo>
                  <a:pt x="21600" y="19604"/>
                </a:lnTo>
                <a:cubicBezTo>
                  <a:pt x="21600" y="20706"/>
                  <a:pt x="20706" y="21600"/>
                  <a:pt x="19604" y="21600"/>
                </a:cubicBezTo>
                <a:lnTo>
                  <a:pt x="1996" y="21600"/>
                </a:lnTo>
                <a:cubicBezTo>
                  <a:pt x="894" y="21600"/>
                  <a:pt x="0" y="20706"/>
                  <a:pt x="0" y="19604"/>
                </a:cubicBezTo>
                <a:lnTo>
                  <a:pt x="0" y="1996"/>
                </a:lnTo>
                <a:cubicBezTo>
                  <a:pt x="0" y="894"/>
                  <a:pt x="894" y="0"/>
                  <a:pt x="1996" y="0"/>
                </a:cubicBezTo>
                <a:close/>
              </a:path>
            </a:pathLst>
          </a:custGeom>
          <a:blipFill>
            <a:blip r:embed="rId2"/>
            <a:stretch>
              <a:fillRect/>
            </a:stretch>
          </a:blipFill>
          <a:ln w="12700">
            <a:miter lim="400000"/>
          </a:ln>
        </p:spPr>
        <p:txBody>
          <a:bodyPr lIns="45719" rIns="45719"/>
          <a:lstStyle/>
          <a:p>
            <a:pPr/>
          </a:p>
        </p:txBody>
      </p:sp>
      <p:sp>
        <p:nvSpPr>
          <p:cNvPr id="276" name="TextBox 4"/>
          <p:cNvSpPr txBox="1"/>
          <p:nvPr/>
        </p:nvSpPr>
        <p:spPr>
          <a:xfrm>
            <a:off x="755999" y="2213749"/>
            <a:ext cx="4671781" cy="25717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2100"/>
              </a:lnSpc>
              <a:defRPr b="1" sz="1500">
                <a:latin typeface="Open Sans Bold"/>
                <a:ea typeface="Open Sans Bold"/>
                <a:cs typeface="Open Sans Bold"/>
                <a:sym typeface="Open Sans Bold"/>
              </a:defRPr>
            </a:lvl1pPr>
          </a:lstStyle>
          <a:p>
            <a:pPr/>
            <a:r>
              <a:t>Profil</a:t>
            </a:r>
          </a:p>
        </p:txBody>
      </p:sp>
      <p:sp>
        <p:nvSpPr>
          <p:cNvPr id="277" name="TextBox 5"/>
          <p:cNvSpPr txBox="1"/>
          <p:nvPr/>
        </p:nvSpPr>
        <p:spPr>
          <a:xfrm>
            <a:off x="476452" y="679799"/>
            <a:ext cx="6604173" cy="68579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5600"/>
              </a:lnSpc>
              <a:defRPr b="1" sz="4000">
                <a:latin typeface="Montserrat Bold"/>
                <a:ea typeface="Montserrat Bold"/>
                <a:cs typeface="Montserrat Bold"/>
                <a:sym typeface="Montserrat Bold"/>
              </a:defRPr>
            </a:lvl1pPr>
          </a:lstStyle>
          <a:p>
            <a:pPr/>
            <a:r>
              <a:t>Prénom NOM Wikipedia </a:t>
            </a:r>
          </a:p>
        </p:txBody>
      </p:sp>
      <p:sp>
        <p:nvSpPr>
          <p:cNvPr id="278" name="TextBox 6"/>
          <p:cNvSpPr txBox="1"/>
          <p:nvPr/>
        </p:nvSpPr>
        <p:spPr>
          <a:xfrm>
            <a:off x="453577" y="1435449"/>
            <a:ext cx="6652846" cy="22085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800"/>
              </a:lnSpc>
              <a:defRPr sz="1300">
                <a:latin typeface="Open Sans"/>
                <a:ea typeface="Open Sans"/>
                <a:cs typeface="Open Sans"/>
                <a:sym typeface="Open Sans"/>
              </a:defRPr>
            </a:lvl1pPr>
          </a:lstStyle>
          <a:p>
            <a:pPr/>
            <a:r>
              <a:t>(Ecris ton propre profil Wikipedia. Sois imaginatif.ve, rêve grand, tout est possible)</a:t>
            </a:r>
          </a:p>
        </p:txBody>
      </p:sp>
      <p:sp>
        <p:nvSpPr>
          <p:cNvPr id="279" name="TextBox 7"/>
          <p:cNvSpPr txBox="1"/>
          <p:nvPr/>
        </p:nvSpPr>
        <p:spPr>
          <a:xfrm>
            <a:off x="755999" y="2547123"/>
            <a:ext cx="4259165" cy="321183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nSpc>
                <a:spcPts val="1800"/>
              </a:lnSpc>
              <a:defRPr sz="1300">
                <a:latin typeface="Open Sans"/>
                <a:ea typeface="Open Sans"/>
                <a:cs typeface="Open Sans"/>
                <a:sym typeface="Open Sans"/>
              </a:defRPr>
            </a:pPr>
            <a:r>
              <a:t>bla bla bla</a:t>
            </a:r>
          </a:p>
          <a:p>
            <a:pPr>
              <a:lnSpc>
                <a:spcPts val="1800"/>
              </a:lnSpc>
            </a:pPr>
          </a:p>
          <a:p>
            <a:pPr>
              <a:lnSpc>
                <a:spcPts val="1800"/>
              </a:lnSpc>
            </a:pPr>
          </a:p>
          <a:p>
            <a:pPr>
              <a:lnSpc>
                <a:spcPts val="1800"/>
              </a:lnSpc>
            </a:pPr>
          </a:p>
          <a:p>
            <a:pPr>
              <a:lnSpc>
                <a:spcPts val="1800"/>
              </a:lnSpc>
            </a:pPr>
          </a:p>
          <a:p>
            <a:pPr>
              <a:lnSpc>
                <a:spcPts val="1800"/>
              </a:lnSpc>
            </a:pPr>
          </a:p>
          <a:p>
            <a:pPr>
              <a:lnSpc>
                <a:spcPts val="1800"/>
              </a:lnSpc>
            </a:pPr>
          </a:p>
          <a:p>
            <a:pPr>
              <a:lnSpc>
                <a:spcPts val="1800"/>
              </a:lnSpc>
            </a:pPr>
          </a:p>
          <a:p>
            <a:pPr>
              <a:lnSpc>
                <a:spcPts val="1800"/>
              </a:lnSpc>
            </a:pPr>
          </a:p>
          <a:p>
            <a:pPr>
              <a:lnSpc>
                <a:spcPts val="1800"/>
              </a:lnSpc>
            </a:pPr>
          </a:p>
          <a:p>
            <a:pPr>
              <a:lnSpc>
                <a:spcPts val="1800"/>
              </a:lnSpc>
            </a:pPr>
          </a:p>
          <a:p>
            <a:pPr>
              <a:lnSpc>
                <a:spcPts val="1800"/>
              </a:lnSpc>
            </a:pPr>
          </a:p>
          <a:p>
            <a:pPr>
              <a:lnSpc>
                <a:spcPts val="1800"/>
              </a:lnSpc>
            </a:pPr>
          </a:p>
        </p:txBody>
      </p:sp>
      <p:sp>
        <p:nvSpPr>
          <p:cNvPr id="280" name="TextBox 8"/>
          <p:cNvSpPr txBox="1"/>
          <p:nvPr/>
        </p:nvSpPr>
        <p:spPr>
          <a:xfrm>
            <a:off x="755999" y="6156280"/>
            <a:ext cx="4671781" cy="25717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2100"/>
              </a:lnSpc>
              <a:defRPr b="1" sz="1500">
                <a:latin typeface="Open Sans Bold"/>
                <a:ea typeface="Open Sans Bold"/>
                <a:cs typeface="Open Sans Bold"/>
                <a:sym typeface="Open Sans Bold"/>
              </a:defRPr>
            </a:lvl1pPr>
          </a:lstStyle>
          <a:p>
            <a:pPr/>
            <a:r>
              <a:t>Carrière</a:t>
            </a:r>
          </a:p>
        </p:txBody>
      </p:sp>
      <p:sp>
        <p:nvSpPr>
          <p:cNvPr id="281" name="TextBox 9"/>
          <p:cNvSpPr txBox="1"/>
          <p:nvPr/>
        </p:nvSpPr>
        <p:spPr>
          <a:xfrm>
            <a:off x="755999" y="6489653"/>
            <a:ext cx="6048002" cy="206883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nSpc>
                <a:spcPts val="1800"/>
              </a:lnSpc>
              <a:defRPr sz="1300">
                <a:latin typeface="Open Sans"/>
                <a:ea typeface="Open Sans"/>
                <a:cs typeface="Open Sans"/>
                <a:sym typeface="Open Sans"/>
              </a:defRPr>
            </a:pPr>
            <a:r>
              <a:t>bla bla bla</a:t>
            </a:r>
          </a:p>
          <a:p>
            <a:pPr>
              <a:lnSpc>
                <a:spcPts val="1800"/>
              </a:lnSpc>
            </a:pPr>
          </a:p>
          <a:p>
            <a:pPr>
              <a:lnSpc>
                <a:spcPts val="1800"/>
              </a:lnSpc>
            </a:pPr>
          </a:p>
          <a:p>
            <a:pPr>
              <a:lnSpc>
                <a:spcPts val="1800"/>
              </a:lnSpc>
            </a:pPr>
          </a:p>
          <a:p>
            <a:pPr>
              <a:lnSpc>
                <a:spcPts val="1800"/>
              </a:lnSpc>
            </a:pPr>
          </a:p>
          <a:p>
            <a:pPr>
              <a:lnSpc>
                <a:spcPts val="1800"/>
              </a:lnSpc>
            </a:pPr>
          </a:p>
          <a:p>
            <a:pPr>
              <a:lnSpc>
                <a:spcPts val="1800"/>
              </a:lnSpc>
            </a:pPr>
          </a:p>
          <a:p>
            <a:pPr>
              <a:lnSpc>
                <a:spcPts val="1800"/>
              </a:lnSpc>
            </a:pPr>
          </a:p>
        </p:txBody>
      </p:sp>
      <p:sp>
        <p:nvSpPr>
          <p:cNvPr id="282" name="TextBox 10"/>
          <p:cNvSpPr txBox="1"/>
          <p:nvPr/>
        </p:nvSpPr>
        <p:spPr>
          <a:xfrm>
            <a:off x="5323692" y="4225504"/>
            <a:ext cx="1681064" cy="30060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nSpc>
                <a:spcPts val="1200"/>
              </a:lnSpc>
              <a:defRPr sz="900">
                <a:latin typeface="Open Sans"/>
                <a:ea typeface="Open Sans"/>
                <a:cs typeface="Open Sans"/>
                <a:sym typeface="Open Sans"/>
              </a:defRPr>
            </a:pPr>
            <a:r>
              <a:t>Née.e le                 </a:t>
            </a:r>
          </a:p>
          <a:p>
            <a:pPr>
              <a:lnSpc>
                <a:spcPts val="1200"/>
              </a:lnSpc>
              <a:defRPr sz="900">
                <a:latin typeface="Open Sans"/>
                <a:ea typeface="Open Sans"/>
                <a:cs typeface="Open Sans"/>
                <a:sym typeface="Open Sans"/>
              </a:defRPr>
            </a:pPr>
            <a:r>
              <a:t>en (Pays)</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4" name="TextBox 2"/>
          <p:cNvSpPr txBox="1"/>
          <p:nvPr/>
        </p:nvSpPr>
        <p:spPr>
          <a:xfrm>
            <a:off x="476452" y="679799"/>
            <a:ext cx="6604173" cy="68579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5600"/>
              </a:lnSpc>
              <a:defRPr b="1" sz="4000">
                <a:latin typeface="Montserrat Bold"/>
                <a:ea typeface="Montserrat Bold"/>
                <a:cs typeface="Montserrat Bold"/>
                <a:sym typeface="Montserrat Bold"/>
              </a:defRPr>
            </a:lvl1pPr>
          </a:lstStyle>
          <a:p>
            <a:pPr/>
            <a:r>
              <a:t>Prénom NOM Wikipedia </a:t>
            </a:r>
          </a:p>
        </p:txBody>
      </p:sp>
      <p:sp>
        <p:nvSpPr>
          <p:cNvPr id="285" name="TextBox 3"/>
          <p:cNvSpPr txBox="1"/>
          <p:nvPr/>
        </p:nvSpPr>
        <p:spPr>
          <a:xfrm>
            <a:off x="453577" y="1435449"/>
            <a:ext cx="6652846" cy="22085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800"/>
              </a:lnSpc>
              <a:defRPr sz="1300">
                <a:latin typeface="Open Sans"/>
                <a:ea typeface="Open Sans"/>
                <a:cs typeface="Open Sans"/>
                <a:sym typeface="Open Sans"/>
              </a:defRPr>
            </a:lvl1pPr>
          </a:lstStyle>
          <a:p>
            <a:pPr/>
            <a:r>
              <a:t>(Ecris ton propre profil Wikipedia. Sois imaginatif.ve, rêve grand, tout est possible)</a:t>
            </a:r>
          </a:p>
        </p:txBody>
      </p:sp>
      <p:sp>
        <p:nvSpPr>
          <p:cNvPr id="286" name="TextBox 4"/>
          <p:cNvSpPr txBox="1"/>
          <p:nvPr/>
        </p:nvSpPr>
        <p:spPr>
          <a:xfrm>
            <a:off x="755999" y="2547123"/>
            <a:ext cx="6048002" cy="206883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nSpc>
                <a:spcPts val="1800"/>
              </a:lnSpc>
              <a:defRPr sz="1300">
                <a:latin typeface="Open Sans"/>
                <a:ea typeface="Open Sans"/>
                <a:cs typeface="Open Sans"/>
                <a:sym typeface="Open Sans"/>
              </a:defRPr>
            </a:pPr>
            <a:r>
              <a:t>bla bla bla</a:t>
            </a:r>
          </a:p>
          <a:p>
            <a:pPr>
              <a:lnSpc>
                <a:spcPts val="1800"/>
              </a:lnSpc>
            </a:pPr>
          </a:p>
          <a:p>
            <a:pPr>
              <a:lnSpc>
                <a:spcPts val="1800"/>
              </a:lnSpc>
            </a:pPr>
          </a:p>
          <a:p>
            <a:pPr>
              <a:lnSpc>
                <a:spcPts val="1800"/>
              </a:lnSpc>
            </a:pPr>
          </a:p>
          <a:p>
            <a:pPr>
              <a:lnSpc>
                <a:spcPts val="1800"/>
              </a:lnSpc>
            </a:pPr>
          </a:p>
          <a:p>
            <a:pPr>
              <a:lnSpc>
                <a:spcPts val="1800"/>
              </a:lnSpc>
            </a:pPr>
          </a:p>
          <a:p>
            <a:pPr>
              <a:lnSpc>
                <a:spcPts val="1800"/>
              </a:lnSpc>
            </a:pPr>
          </a:p>
          <a:p>
            <a:pPr>
              <a:lnSpc>
                <a:spcPts val="1800"/>
              </a:lnSpc>
            </a:pPr>
          </a:p>
        </p:txBody>
      </p:sp>
      <p:sp>
        <p:nvSpPr>
          <p:cNvPr id="287" name="TextBox 5"/>
          <p:cNvSpPr txBox="1"/>
          <p:nvPr/>
        </p:nvSpPr>
        <p:spPr>
          <a:xfrm>
            <a:off x="755999" y="2213750"/>
            <a:ext cx="4671781" cy="25717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2100"/>
              </a:lnSpc>
              <a:defRPr b="1" sz="1500">
                <a:latin typeface="Open Sans Bold"/>
                <a:ea typeface="Open Sans Bold"/>
                <a:cs typeface="Open Sans Bold"/>
                <a:sym typeface="Open Sans Bold"/>
              </a:defRPr>
            </a:lvl1pPr>
          </a:lstStyle>
          <a:p>
            <a:pPr/>
            <a:r>
              <a:t>Vie familiale et relations</a:t>
            </a:r>
          </a:p>
        </p:txBody>
      </p:sp>
      <p:sp>
        <p:nvSpPr>
          <p:cNvPr id="288" name="TextBox 6"/>
          <p:cNvSpPr txBox="1"/>
          <p:nvPr/>
        </p:nvSpPr>
        <p:spPr>
          <a:xfrm>
            <a:off x="755999" y="6270580"/>
            <a:ext cx="4671781" cy="25717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2100"/>
              </a:lnSpc>
              <a:defRPr b="1" sz="1500">
                <a:latin typeface="Open Sans Bold"/>
                <a:ea typeface="Open Sans Bold"/>
                <a:cs typeface="Open Sans Bold"/>
                <a:sym typeface="Open Sans Bold"/>
              </a:defRPr>
            </a:lvl1pPr>
          </a:lstStyle>
          <a:p>
            <a:pPr/>
            <a:r>
              <a:t>Récompenses et Nominations</a:t>
            </a:r>
          </a:p>
        </p:txBody>
      </p:sp>
      <p:sp>
        <p:nvSpPr>
          <p:cNvPr id="289" name="TextBox 7"/>
          <p:cNvSpPr txBox="1"/>
          <p:nvPr/>
        </p:nvSpPr>
        <p:spPr>
          <a:xfrm>
            <a:off x="755999" y="6603954"/>
            <a:ext cx="6048002" cy="206883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nSpc>
                <a:spcPts val="1800"/>
              </a:lnSpc>
              <a:defRPr sz="1300">
                <a:latin typeface="Open Sans"/>
                <a:ea typeface="Open Sans"/>
                <a:cs typeface="Open Sans"/>
                <a:sym typeface="Open Sans"/>
              </a:defRPr>
            </a:pPr>
            <a:r>
              <a:t>bla bla bla</a:t>
            </a:r>
          </a:p>
          <a:p>
            <a:pPr>
              <a:lnSpc>
                <a:spcPts val="1800"/>
              </a:lnSpc>
            </a:pPr>
          </a:p>
          <a:p>
            <a:pPr>
              <a:lnSpc>
                <a:spcPts val="1800"/>
              </a:lnSpc>
            </a:pPr>
          </a:p>
          <a:p>
            <a:pPr>
              <a:lnSpc>
                <a:spcPts val="1800"/>
              </a:lnSpc>
            </a:pPr>
          </a:p>
          <a:p>
            <a:pPr>
              <a:lnSpc>
                <a:spcPts val="1800"/>
              </a:lnSpc>
            </a:pPr>
          </a:p>
          <a:p>
            <a:pPr>
              <a:lnSpc>
                <a:spcPts val="1800"/>
              </a:lnSpc>
            </a:pPr>
          </a:p>
          <a:p>
            <a:pPr>
              <a:lnSpc>
                <a:spcPts val="1800"/>
              </a:lnSpc>
            </a:pPr>
          </a:p>
          <a:p>
            <a:pPr>
              <a:lnSpc>
                <a:spcPts val="1800"/>
              </a:lnSpc>
            </a:pP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1" name="TextBox 2"/>
          <p:cNvSpPr txBox="1"/>
          <p:nvPr/>
        </p:nvSpPr>
        <p:spPr>
          <a:xfrm>
            <a:off x="476452" y="679799"/>
            <a:ext cx="6604173" cy="68579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5600"/>
              </a:lnSpc>
              <a:defRPr b="1" sz="4000">
                <a:latin typeface="Montserrat Bold"/>
                <a:ea typeface="Montserrat Bold"/>
                <a:cs typeface="Montserrat Bold"/>
                <a:sym typeface="Montserrat Bold"/>
              </a:defRPr>
            </a:lvl1pPr>
          </a:lstStyle>
          <a:p>
            <a:pPr/>
            <a:r>
              <a:t>Prénom NOM Wikipedia </a:t>
            </a:r>
          </a:p>
        </p:txBody>
      </p:sp>
      <p:sp>
        <p:nvSpPr>
          <p:cNvPr id="292" name="TextBox 3"/>
          <p:cNvSpPr txBox="1"/>
          <p:nvPr/>
        </p:nvSpPr>
        <p:spPr>
          <a:xfrm>
            <a:off x="453577" y="1435449"/>
            <a:ext cx="6652846" cy="22085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800"/>
              </a:lnSpc>
              <a:defRPr sz="1300">
                <a:latin typeface="Open Sans"/>
                <a:ea typeface="Open Sans"/>
                <a:cs typeface="Open Sans"/>
                <a:sym typeface="Open Sans"/>
              </a:defRPr>
            </a:lvl1pPr>
          </a:lstStyle>
          <a:p>
            <a:pPr/>
            <a:r>
              <a:t>(Ecris ton propre profil Wikipedia. Sois imaginatif.ve, rêve grand, tout est possible)</a:t>
            </a:r>
          </a:p>
        </p:txBody>
      </p:sp>
      <p:sp>
        <p:nvSpPr>
          <p:cNvPr id="293" name="TextBox 4"/>
          <p:cNvSpPr txBox="1"/>
          <p:nvPr/>
        </p:nvSpPr>
        <p:spPr>
          <a:xfrm>
            <a:off x="755999" y="2547123"/>
            <a:ext cx="6048002" cy="206883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nSpc>
                <a:spcPts val="1800"/>
              </a:lnSpc>
              <a:defRPr sz="1300">
                <a:latin typeface="Open Sans"/>
                <a:ea typeface="Open Sans"/>
                <a:cs typeface="Open Sans"/>
                <a:sym typeface="Open Sans"/>
              </a:defRPr>
            </a:pPr>
            <a:r>
              <a:t>bla bla bla</a:t>
            </a:r>
          </a:p>
          <a:p>
            <a:pPr>
              <a:lnSpc>
                <a:spcPts val="1800"/>
              </a:lnSpc>
            </a:pPr>
          </a:p>
          <a:p>
            <a:pPr>
              <a:lnSpc>
                <a:spcPts val="1800"/>
              </a:lnSpc>
            </a:pPr>
          </a:p>
          <a:p>
            <a:pPr>
              <a:lnSpc>
                <a:spcPts val="1800"/>
              </a:lnSpc>
            </a:pPr>
          </a:p>
          <a:p>
            <a:pPr>
              <a:lnSpc>
                <a:spcPts val="1800"/>
              </a:lnSpc>
            </a:pPr>
          </a:p>
          <a:p>
            <a:pPr>
              <a:lnSpc>
                <a:spcPts val="1800"/>
              </a:lnSpc>
            </a:pPr>
          </a:p>
          <a:p>
            <a:pPr>
              <a:lnSpc>
                <a:spcPts val="1800"/>
              </a:lnSpc>
            </a:pPr>
          </a:p>
          <a:p>
            <a:pPr>
              <a:lnSpc>
                <a:spcPts val="1800"/>
              </a:lnSpc>
            </a:pPr>
          </a:p>
        </p:txBody>
      </p:sp>
      <p:sp>
        <p:nvSpPr>
          <p:cNvPr id="294" name="TextBox 5"/>
          <p:cNvSpPr txBox="1"/>
          <p:nvPr/>
        </p:nvSpPr>
        <p:spPr>
          <a:xfrm>
            <a:off x="755999" y="2213750"/>
            <a:ext cx="4671781" cy="25717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2100"/>
              </a:lnSpc>
              <a:defRPr b="1" sz="1500">
                <a:latin typeface="Open Sans Bold"/>
                <a:ea typeface="Open Sans Bold"/>
                <a:cs typeface="Open Sans Bold"/>
                <a:sym typeface="Open Sans Bold"/>
              </a:defRPr>
            </a:lvl1pPr>
          </a:lstStyle>
          <a:p>
            <a:pPr/>
            <a:r>
              <a:t>Autres</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6" name="TextBox 2"/>
          <p:cNvSpPr txBox="1"/>
          <p:nvPr/>
        </p:nvSpPr>
        <p:spPr>
          <a:xfrm>
            <a:off x="2103223" y="679799"/>
            <a:ext cx="3327724" cy="68579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5600"/>
              </a:lnSpc>
              <a:defRPr b="1" sz="4000">
                <a:latin typeface="Montserrat Bold"/>
                <a:ea typeface="Montserrat Bold"/>
                <a:cs typeface="Montserrat Bold"/>
                <a:sym typeface="Montserrat Bold"/>
              </a:defRPr>
            </a:lvl1pPr>
          </a:lstStyle>
          <a:p>
            <a:pPr/>
            <a:r>
              <a:t>Affirmations</a:t>
            </a:r>
          </a:p>
        </p:txBody>
      </p:sp>
      <p:sp>
        <p:nvSpPr>
          <p:cNvPr id="297" name="TextBox 3"/>
          <p:cNvSpPr txBox="1"/>
          <p:nvPr/>
        </p:nvSpPr>
        <p:spPr>
          <a:xfrm>
            <a:off x="442124" y="1454499"/>
            <a:ext cx="6652846" cy="19761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1600"/>
              </a:lnSpc>
              <a:defRPr sz="1200">
                <a:latin typeface="Open Sans"/>
                <a:ea typeface="Open Sans"/>
                <a:cs typeface="Open Sans"/>
                <a:sym typeface="Open Sans"/>
              </a:defRPr>
            </a:lvl1pPr>
          </a:lstStyle>
          <a:p>
            <a:pPr/>
            <a:r>
              <a:t>(Créez le vôtre, choisissez-en un différent chaque jour et écrivez-le x10 sur un bloc-notes)</a:t>
            </a:r>
          </a:p>
        </p:txBody>
      </p:sp>
      <p:sp>
        <p:nvSpPr>
          <p:cNvPr id="298" name="TextBox 4"/>
          <p:cNvSpPr txBox="1"/>
          <p:nvPr/>
        </p:nvSpPr>
        <p:spPr>
          <a:xfrm>
            <a:off x="770619" y="2724270"/>
            <a:ext cx="6335805" cy="25717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1" marL="323860" indent="-161930">
              <a:lnSpc>
                <a:spcPts val="2100"/>
              </a:lnSpc>
              <a:buSzPct val="100000"/>
              <a:buFont typeface="Arial"/>
              <a:buChar char="•"/>
              <a:defRPr b="1" sz="1500">
                <a:latin typeface="Open Sans Bold"/>
                <a:ea typeface="Open Sans Bold"/>
                <a:cs typeface="Open Sans Bold"/>
                <a:sym typeface="Open Sans Bold"/>
              </a:defRPr>
            </a:pPr>
            <a:r>
              <a:t>ex : Je suis en pleine santé et je rayonne la vitalité.</a:t>
            </a:r>
          </a:p>
        </p:txBody>
      </p:sp>
      <p:sp>
        <p:nvSpPr>
          <p:cNvPr id="299" name="TextBox 5"/>
          <p:cNvSpPr txBox="1"/>
          <p:nvPr/>
        </p:nvSpPr>
        <p:spPr>
          <a:xfrm>
            <a:off x="770619" y="4114918"/>
            <a:ext cx="6233135" cy="25717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1" marL="323860" indent="-161930">
              <a:lnSpc>
                <a:spcPts val="2100"/>
              </a:lnSpc>
              <a:buSzPct val="100000"/>
              <a:buFont typeface="Arial"/>
              <a:buChar char="•"/>
              <a:defRPr b="1" sz="1500">
                <a:latin typeface="Open Sans Bold"/>
                <a:ea typeface="Open Sans Bold"/>
                <a:cs typeface="Open Sans Bold"/>
                <a:sym typeface="Open Sans Bold"/>
              </a:defRPr>
            </a:pPr>
            <a:r>
              <a:t>ex : Tout me sourit, la vie est un jeu, et je prends du plaisir</a:t>
            </a:r>
          </a:p>
        </p:txBody>
      </p:sp>
      <p:sp>
        <p:nvSpPr>
          <p:cNvPr id="300" name="TextBox 14"/>
          <p:cNvSpPr txBox="1"/>
          <p:nvPr/>
        </p:nvSpPr>
        <p:spPr>
          <a:xfrm>
            <a:off x="755999" y="3419595"/>
            <a:ext cx="6233135" cy="25717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1" marL="323860" indent="-161930">
              <a:lnSpc>
                <a:spcPts val="2100"/>
              </a:lnSpc>
              <a:buSzPct val="100000"/>
              <a:buFont typeface="Arial"/>
              <a:buChar char="•"/>
              <a:defRPr b="1" sz="1500">
                <a:latin typeface="Open Sans Bold"/>
                <a:ea typeface="Open Sans Bold"/>
                <a:cs typeface="Open Sans Bold"/>
                <a:sym typeface="Open Sans Bold"/>
              </a:defRPr>
            </a:pPr>
            <a:r>
              <a:t>ex : Je vais réaliser 30 000 euros en 2026 avec mes webinaires</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2" name="TextBox 2"/>
          <p:cNvSpPr txBox="1"/>
          <p:nvPr/>
        </p:nvSpPr>
        <p:spPr>
          <a:xfrm>
            <a:off x="2154020" y="679799"/>
            <a:ext cx="3203303" cy="68579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5600"/>
              </a:lnSpc>
              <a:defRPr b="1" sz="4000">
                <a:latin typeface="Montserrat Bold"/>
                <a:ea typeface="Montserrat Bold"/>
                <a:cs typeface="Montserrat Bold"/>
                <a:sym typeface="Montserrat Bold"/>
              </a:defRPr>
            </a:lvl1pPr>
          </a:lstStyle>
          <a:p>
            <a:pPr/>
            <a:r>
              <a:t>La méthode</a:t>
            </a:r>
          </a:p>
        </p:txBody>
      </p:sp>
      <p:sp>
        <p:nvSpPr>
          <p:cNvPr id="303" name="TextBox 3"/>
          <p:cNvSpPr txBox="1"/>
          <p:nvPr/>
        </p:nvSpPr>
        <p:spPr>
          <a:xfrm>
            <a:off x="429248" y="5394943"/>
            <a:ext cx="6652846" cy="48818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lnSpc>
                <a:spcPts val="4000"/>
              </a:lnSpc>
              <a:defRPr sz="2800">
                <a:latin typeface="Open Sans"/>
                <a:ea typeface="Open Sans"/>
                <a:cs typeface="Open Sans"/>
                <a:sym typeface="Open Sans"/>
              </a:defRPr>
            </a:lvl1pPr>
          </a:lstStyle>
          <a:p>
            <a:pPr/>
            <a:r>
              <a:t>Etape 3 : Action</a:t>
            </a:r>
          </a:p>
        </p:txBody>
      </p:sp>
      <p:sp>
        <p:nvSpPr>
          <p:cNvPr id="304" name="TextBox 4"/>
          <p:cNvSpPr txBox="1"/>
          <p:nvPr/>
        </p:nvSpPr>
        <p:spPr>
          <a:xfrm>
            <a:off x="755999" y="6640930"/>
            <a:ext cx="6048002" cy="310515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1" marL="302264" indent="-151132" algn="just">
              <a:lnSpc>
                <a:spcPts val="1900"/>
              </a:lnSpc>
              <a:buSzPct val="100000"/>
              <a:buFont typeface="Arial"/>
              <a:buChar char="•"/>
              <a:defRPr sz="1400">
                <a:latin typeface="Open Sans"/>
                <a:ea typeface="Open Sans"/>
                <a:cs typeface="Open Sans"/>
                <a:sym typeface="Open Sans"/>
              </a:defRPr>
            </a:pPr>
            <a:r>
              <a:t>Tu viens littéralement d’écrire ta propre page Wikipédia de fin de vie, tu as rendu ton futur d’une clarté cristalline dans ton esprit.</a:t>
            </a:r>
          </a:p>
          <a:p>
            <a:pPr algn="just">
              <a:lnSpc>
                <a:spcPts val="1900"/>
              </a:lnSpc>
            </a:pPr>
          </a:p>
          <a:p>
            <a:pPr lvl="1" marL="302264" indent="-151132" algn="just">
              <a:lnSpc>
                <a:spcPts val="1900"/>
              </a:lnSpc>
              <a:buSzPct val="100000"/>
              <a:buFont typeface="Arial"/>
              <a:buChar char="•"/>
              <a:defRPr sz="1400">
                <a:latin typeface="Open Sans"/>
                <a:ea typeface="Open Sans"/>
                <a:cs typeface="Open Sans"/>
                <a:sym typeface="Open Sans"/>
              </a:defRPr>
            </a:pPr>
            <a:r>
              <a:t>Tu as visualisé encore et encore les tâches qui font vraiment avancer les choses : organiser des webinaires, passer des appels de vente, recruter et gérer des prestataires, lancer des campagnes, etc.</a:t>
            </a:r>
          </a:p>
          <a:p>
            <a:pPr algn="just">
              <a:lnSpc>
                <a:spcPts val="1900"/>
              </a:lnSpc>
            </a:pPr>
          </a:p>
          <a:p>
            <a:pPr lvl="1" marL="302264" indent="-151132" algn="just">
              <a:lnSpc>
                <a:spcPts val="1900"/>
              </a:lnSpc>
              <a:buSzPct val="100000"/>
              <a:buFont typeface="Arial"/>
              <a:buChar char="•"/>
              <a:defRPr sz="1400">
                <a:latin typeface="Open Sans"/>
                <a:ea typeface="Open Sans"/>
                <a:cs typeface="Open Sans"/>
                <a:sym typeface="Open Sans"/>
              </a:defRPr>
            </a:pPr>
            <a:r>
              <a:t>À force d’énormément répéter, tu as ancré dans ton esprit tes objectifs, encore et encore, ainsi que les délais pour les atteindre.</a:t>
            </a:r>
          </a:p>
          <a:p>
            <a:pPr algn="just">
              <a:lnSpc>
                <a:spcPts val="1900"/>
              </a:lnSpc>
            </a:pPr>
          </a:p>
          <a:p>
            <a:pPr lvl="1" marL="302264" indent="-151132" algn="just">
              <a:lnSpc>
                <a:spcPts val="1900"/>
              </a:lnSpc>
              <a:buSzPct val="100000"/>
              <a:buFont typeface="Arial"/>
              <a:buChar char="•"/>
              <a:defRPr sz="1400">
                <a:latin typeface="Open Sans"/>
                <a:ea typeface="Open Sans"/>
                <a:cs typeface="Open Sans"/>
                <a:sym typeface="Open Sans"/>
              </a:defRPr>
            </a:pPr>
            <a:r>
              <a:t>Tu as déjà gagné la moitié de la bataille. Tu t’es conquis toi-même. Maintenant, il ne reste plus qu’à passer à l’action.</a:t>
            </a:r>
          </a:p>
        </p:txBody>
      </p:sp>
      <p:sp>
        <p:nvSpPr>
          <p:cNvPr id="305" name="TextBox 5"/>
          <p:cNvSpPr txBox="1"/>
          <p:nvPr/>
        </p:nvSpPr>
        <p:spPr>
          <a:xfrm>
            <a:off x="2622639" y="2638407"/>
            <a:ext cx="4181361" cy="203885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just">
              <a:lnSpc>
                <a:spcPts val="2300"/>
              </a:lnSpc>
              <a:defRPr b="1" sz="1700">
                <a:latin typeface="Open Sans Bold"/>
                <a:ea typeface="Open Sans Bold"/>
                <a:cs typeface="Open Sans Bold"/>
                <a:sym typeface="Open Sans Bold"/>
              </a:defRPr>
            </a:pPr>
            <a:r>
              <a:t>Action</a:t>
            </a:r>
            <a:r>
              <a:rPr b="0">
                <a:latin typeface="Open Sans"/>
                <a:ea typeface="Open Sans"/>
                <a:cs typeface="Open Sans"/>
                <a:sym typeface="Open Sans"/>
              </a:rPr>
              <a:t>: Grâce à cette méthode VCA, tu comprends enfin les pilliers du succès comme peu les comprennent. Maintenant tu re-vis simplement tout ce que tu as déjà visualisé et re-affirmé !</a:t>
            </a:r>
            <a:endParaRPr b="0">
              <a:latin typeface="Open Sans"/>
              <a:ea typeface="Open Sans"/>
              <a:cs typeface="Open Sans"/>
              <a:sym typeface="Open Sans"/>
            </a:endParaRPr>
          </a:p>
          <a:p>
            <a:pPr algn="just">
              <a:lnSpc>
                <a:spcPts val="2300"/>
              </a:lnSpc>
            </a:pPr>
            <a:endParaRPr>
              <a:latin typeface="Open Sans"/>
              <a:ea typeface="Open Sans"/>
              <a:cs typeface="Open Sans"/>
              <a:sym typeface="Open Sans"/>
            </a:endParaRPr>
          </a:p>
        </p:txBody>
      </p:sp>
      <p:sp>
        <p:nvSpPr>
          <p:cNvPr id="306" name="Freeform 6"/>
          <p:cNvSpPr/>
          <p:nvPr/>
        </p:nvSpPr>
        <p:spPr>
          <a:xfrm>
            <a:off x="429248" y="2666982"/>
            <a:ext cx="1893248" cy="1893248"/>
          </a:xfrm>
          <a:prstGeom prst="rect">
            <a:avLst/>
          </a:prstGeom>
          <a:blipFill>
            <a:blip r:embed="rId2"/>
            <a:stretch>
              <a:fillRect/>
            </a:stretch>
          </a:blipFill>
          <a:ln w="12700">
            <a:miter lim="400000"/>
          </a:ln>
        </p:spPr>
        <p:txBody>
          <a:bodyPr lIns="45719" rIns="45719"/>
          <a:lstStyle/>
          <a:p>
            <a:pPr/>
          </a:p>
        </p:txBody>
      </p:sp>
      <p:sp>
        <p:nvSpPr>
          <p:cNvPr id="307" name="AutoShape 7"/>
          <p:cNvSpPr/>
          <p:nvPr/>
        </p:nvSpPr>
        <p:spPr>
          <a:xfrm>
            <a:off x="711617" y="4983546"/>
            <a:ext cx="6136766" cy="1"/>
          </a:xfrm>
          <a:prstGeom prst="line">
            <a:avLst/>
          </a:prstGeom>
          <a:ln w="38100">
            <a:solidFill>
              <a:srgbClr val="000000"/>
            </a:solidFill>
          </a:ln>
        </p:spPr>
        <p:txBody>
          <a:bodyPr lIns="45719" rIns="45719"/>
          <a:lstStyle/>
          <a:p>
            <a:pP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